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removePersonalInfoOnSave="1" saveSubsetFonts="1" autoCompressPictures="0">
  <p:sldMasterIdLst>
    <p:sldMasterId id="2147483747" r:id="rId1"/>
  </p:sldMasterIdLst>
  <p:notesMasterIdLst>
    <p:notesMasterId r:id="rId29"/>
  </p:notesMasterIdLst>
  <p:handoutMasterIdLst>
    <p:handoutMasterId r:id="rId30"/>
  </p:handoutMasterIdLst>
  <p:sldIdLst>
    <p:sldId id="284" r:id="rId2"/>
    <p:sldId id="351" r:id="rId3"/>
    <p:sldId id="374" r:id="rId4"/>
    <p:sldId id="355" r:id="rId5"/>
    <p:sldId id="356" r:id="rId6"/>
    <p:sldId id="357" r:id="rId7"/>
    <p:sldId id="375" r:id="rId8"/>
    <p:sldId id="368" r:id="rId9"/>
    <p:sldId id="376" r:id="rId10"/>
    <p:sldId id="377" r:id="rId11"/>
    <p:sldId id="378" r:id="rId12"/>
    <p:sldId id="379" r:id="rId13"/>
    <p:sldId id="380" r:id="rId14"/>
    <p:sldId id="381" r:id="rId15"/>
    <p:sldId id="382" r:id="rId16"/>
    <p:sldId id="383" r:id="rId17"/>
    <p:sldId id="384" r:id="rId18"/>
    <p:sldId id="385" r:id="rId19"/>
    <p:sldId id="386" r:id="rId20"/>
    <p:sldId id="387" r:id="rId21"/>
    <p:sldId id="388" r:id="rId22"/>
    <p:sldId id="389" r:id="rId23"/>
    <p:sldId id="390" r:id="rId24"/>
    <p:sldId id="391" r:id="rId25"/>
    <p:sldId id="392" r:id="rId26"/>
    <p:sldId id="328" r:id="rId27"/>
    <p:sldId id="369" r:id="rId28"/>
  </p:sldIdLst>
  <p:sldSz cx="9144000" cy="5143500" type="screen16x9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77E46493-B8FE-4559-8EF1-DEEB17CED8E0}">
          <p14:sldIdLst>
            <p14:sldId id="284"/>
            <p14:sldId id="351"/>
            <p14:sldId id="374"/>
            <p14:sldId id="355"/>
            <p14:sldId id="356"/>
            <p14:sldId id="357"/>
            <p14:sldId id="375"/>
            <p14:sldId id="368"/>
            <p14:sldId id="376"/>
            <p14:sldId id="377"/>
            <p14:sldId id="378"/>
            <p14:sldId id="379"/>
            <p14:sldId id="380"/>
            <p14:sldId id="381"/>
            <p14:sldId id="382"/>
            <p14:sldId id="383"/>
            <p14:sldId id="384"/>
            <p14:sldId id="385"/>
            <p14:sldId id="386"/>
            <p14:sldId id="387"/>
            <p14:sldId id="388"/>
            <p14:sldId id="389"/>
            <p14:sldId id="390"/>
            <p14:sldId id="391"/>
            <p14:sldId id="392"/>
            <p14:sldId id="328"/>
            <p14:sldId id="36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Yazar" initials="A" lastIdx="6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220" autoAdjust="0"/>
    <p:restoredTop sz="98480" autoAdjust="0"/>
  </p:normalViewPr>
  <p:slideViewPr>
    <p:cSldViewPr snapToGrid="0" snapToObjects="1">
      <p:cViewPr varScale="1">
        <p:scale>
          <a:sx n="153" d="100"/>
          <a:sy n="153" d="100"/>
        </p:scale>
        <p:origin x="144" y="126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19T21:57:02.342" idx="1">
    <p:pos x="4882" y="2694"/>
    <p:text>w_r ne?</p:text>
    <p:extLst>
      <p:ext uri="{C676402C-5697-4E1C-873F-D02D1690AC5C}">
        <p15:threadingInfo xmlns:p15="http://schemas.microsoft.com/office/powerpoint/2012/main" timeZoneBias="-18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19T21:58:05.544" idx="2">
    <p:pos x="1928" y="1040"/>
    <p:text>beta bu, bende 10</p:text>
    <p:extLst>
      <p:ext uri="{C676402C-5697-4E1C-873F-D02D1690AC5C}">
        <p15:threadingInfo xmlns:p15="http://schemas.microsoft.com/office/powerpoint/2012/main" timeZoneBias="-180"/>
      </p:ext>
    </p:extLst>
  </p:cm>
  <p:cm authorId="2" dt="2021-03-19T21:59:24.674" idx="3">
    <p:pos x="4184" y="1563"/>
    <p:text>buras benim tripling etc cevaplari gibi</p:text>
    <p:extLst>
      <p:ext uri="{C676402C-5697-4E1C-873F-D02D1690AC5C}">
        <p15:threadingInfo xmlns:p15="http://schemas.microsoft.com/office/powerpoint/2012/main" timeZoneBias="-18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19T22:01:59.552" idx="4">
    <p:pos x="1103" y="1874"/>
    <p:text>I have also seen these results. So no need to decrease the beta value to make it comparable to the campbell!?</p:text>
    <p:extLst>
      <p:ext uri="{C676402C-5697-4E1C-873F-D02D1690AC5C}">
        <p15:threadingInfo xmlns:p15="http://schemas.microsoft.com/office/powerpoint/2012/main" timeZoneBias="-18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1-03-20T07:14:04.322" idx="5">
    <p:pos x="967" y="1523"/>
    <p:text>Rotating frame'de hep n*w_fundamental mi olur?</p:text>
    <p:extLst>
      <p:ext uri="{C676402C-5697-4E1C-873F-D02D1690AC5C}">
        <p15:threadingInfo xmlns:p15="http://schemas.microsoft.com/office/powerpoint/2012/main" timeZoneBias="-180"/>
      </p:ext>
    </p:extLst>
  </p:cm>
  <p:cm authorId="2" dt="2021-03-20T07:15:49.601" idx="6">
    <p:pos x="425" y="1889"/>
    <p:text>the nonlinear part , ie the contact forces.</p:text>
    <p:extLst>
      <p:ext uri="{C676402C-5697-4E1C-873F-D02D1690AC5C}">
        <p15:threadingInfo xmlns:p15="http://schemas.microsoft.com/office/powerpoint/2012/main" timeZoneBias="-180"/>
      </p:ext>
    </p:extLst>
  </p:cm>
</p:cmLst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2A487A2-02A0-F04F-AF69-AEB9CFF04EC3}" type="datetimeFigureOut">
              <a:rPr lang="en-US" smtClean="0"/>
              <a:pPr/>
              <a:t>3/29/2021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15C129-1DD4-FA4F-B3DE-5FE088B1E8D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7908760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3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DAC3FB-877C-6943-BA80-2F458300AC2F}" type="datetimeFigureOut">
              <a:rPr lang="en-US" smtClean="0"/>
              <a:pPr/>
              <a:t>3/29/2021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3260E26-4328-094C-A681-C02DAED9B3CD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277966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29000" y="410051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29000" y="410051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253BE8F-4373-8243-8337-926009B267D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29000" y="410051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253BE8F-4373-8243-8337-926009B267D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29000" y="410051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253BE8F-4373-8243-8337-926009B267D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429000" y="410051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253BE8F-4373-8243-8337-926009B267D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253BE8F-4373-8243-8337-926009B267D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29000" y="410051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3429000" y="410051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253BE8F-4373-8243-8337-926009B267D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253BE8F-4373-8243-8337-926009B267D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429000" y="410051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BB4DBA05-5EF3-43F2-9FEE-A0F08A2EA108}" type="datetime3">
              <a:rPr lang="en-US" smtClean="0"/>
              <a:t>29 March 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>
          <a:xfrm>
            <a:off x="3429000" y="410051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/>
          <a:p>
            <a:fld id="{6253BE8F-4373-8243-8337-926009B267D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29000" y="410051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2FB3E8EB-7F3E-A64A-A121-2A71DF709D22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29000" y="4100513"/>
            <a:ext cx="2895600" cy="273844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253BE8F-4373-8243-8337-926009B267DB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 dirty="0"/>
              <a:t>Click to edit Master text styles</a:t>
            </a:r>
          </a:p>
          <a:p>
            <a:pPr lvl="1"/>
            <a:r>
              <a:rPr lang="en-GB" dirty="0"/>
              <a:t>Second level</a:t>
            </a:r>
          </a:p>
          <a:p>
            <a:pPr lvl="2"/>
            <a:r>
              <a:rPr lang="en-GB" dirty="0"/>
              <a:t>Third level</a:t>
            </a:r>
          </a:p>
          <a:p>
            <a:pPr lvl="3"/>
            <a:r>
              <a:rPr lang="en-GB" dirty="0"/>
              <a:t>Fourth level</a:t>
            </a:r>
          </a:p>
          <a:p>
            <a:pPr lvl="4"/>
            <a:r>
              <a:rPr lang="en-GB" dirty="0"/>
              <a:t>Fifth level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8" r:id="rId1"/>
    <p:sldLayoutId id="2147483749" r:id="rId2"/>
    <p:sldLayoutId id="2147483750" r:id="rId3"/>
    <p:sldLayoutId id="2147483751" r:id="rId4"/>
    <p:sldLayoutId id="2147483752" r:id="rId5"/>
    <p:sldLayoutId id="2147483753" r:id="rId6"/>
    <p:sldLayoutId id="2147483754" r:id="rId7"/>
    <p:sldLayoutId id="2147483755" r:id="rId8"/>
    <p:sldLayoutId id="2147483756" r:id="rId9"/>
    <p:sldLayoutId id="2147483757" r:id="rId10"/>
    <p:sldLayoutId id="2147483758" r:id="rId11"/>
  </p:sldLayoutIdLst>
  <p:hf sldNum="0" hdr="0" ftr="0"/>
  <p:txStyles>
    <p:titleStyle>
      <a:lvl1pPr algn="ctr" defTabSz="457200" rtl="0" eaLnBrk="1" latinLnBrk="0" hangingPunct="1">
        <a:spcBef>
          <a:spcPct val="0"/>
        </a:spcBef>
        <a:buNone/>
        <a:defRPr sz="4400" b="1" kern="1200">
          <a:solidFill>
            <a:srgbClr val="000090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2.xml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3.xml"/><Relationship Id="rId5" Type="http://schemas.openxmlformats.org/officeDocument/2006/relationships/image" Target="../media/image23.emf"/><Relationship Id="rId4" Type="http://schemas.openxmlformats.org/officeDocument/2006/relationships/image" Target="../media/image22.em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4" Type="http://schemas.openxmlformats.org/officeDocument/2006/relationships/comments" Target="../comments/commen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GB" sz="3600" dirty="0"/>
              <a:t>Two mode backbone curves for analysis of a rotor-stator contact 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2400" dirty="0"/>
          </a:p>
          <a:p>
            <a:pPr marL="0" indent="0" algn="ctr">
              <a:buNone/>
            </a:pPr>
            <a:r>
              <a:rPr lang="en-US" sz="2400" dirty="0"/>
              <a:t>Alexander Shaw</a:t>
            </a:r>
            <a:r>
              <a:rPr lang="en-US" sz="2400" baseline="30000" dirty="0"/>
              <a:t>1</a:t>
            </a:r>
            <a:r>
              <a:rPr lang="en-US" sz="2400" dirty="0"/>
              <a:t>, Alan Champneys</a:t>
            </a:r>
            <a:r>
              <a:rPr lang="en-US" sz="2400" baseline="30000" dirty="0"/>
              <a:t>2</a:t>
            </a:r>
            <a:r>
              <a:rPr lang="en-US" sz="2400" dirty="0"/>
              <a:t>, Michael Friswell</a:t>
            </a:r>
            <a:r>
              <a:rPr lang="en-US" sz="2400" baseline="30000" dirty="0"/>
              <a:t>1</a:t>
            </a:r>
          </a:p>
          <a:p>
            <a:pPr marL="0" indent="0" algn="ctr">
              <a:buNone/>
            </a:pPr>
            <a:r>
              <a:rPr lang="en-US" sz="2400" baseline="30000" dirty="0"/>
              <a:t>1</a:t>
            </a:r>
            <a:r>
              <a:rPr lang="en-US" sz="2400" i="1" dirty="0"/>
              <a:t>Swansea University, UK</a:t>
            </a:r>
          </a:p>
          <a:p>
            <a:pPr marL="0" indent="0" algn="ctr">
              <a:buNone/>
            </a:pPr>
            <a:r>
              <a:rPr lang="en-US" sz="2400" baseline="30000" dirty="0"/>
              <a:t>2</a:t>
            </a:r>
            <a:r>
              <a:rPr lang="en-US" sz="2400" i="1" dirty="0"/>
              <a:t>University of Bristol, UK</a:t>
            </a:r>
            <a:endParaRPr lang="en-US" sz="2400" i="1" baseline="30000" dirty="0"/>
          </a:p>
          <a:p>
            <a:pPr marL="0" indent="0" algn="ctr">
              <a:buNone/>
            </a:pPr>
            <a:endParaRPr lang="en-US" sz="1200" dirty="0"/>
          </a:p>
          <a:p>
            <a:pPr marL="0" indent="0" algn="ctr">
              <a:buNone/>
            </a:pPr>
            <a:endParaRPr lang="en-US" sz="1200" dirty="0"/>
          </a:p>
          <a:p>
            <a:pPr marL="0" indent="0" algn="ctr">
              <a:buNone/>
            </a:pPr>
            <a:r>
              <a:rPr lang="en-US" sz="2400" b="1" dirty="0"/>
              <a:t>Vibrations In Rotating Machinery 11</a:t>
            </a:r>
          </a:p>
          <a:p>
            <a:pPr marL="0" indent="0" algn="ctr">
              <a:buNone/>
            </a:pPr>
            <a:r>
              <a:rPr lang="en-US" sz="1800" dirty="0"/>
              <a:t>University of Manchester, 15</a:t>
            </a:r>
            <a:r>
              <a:rPr lang="en-US" sz="1800" baseline="30000" dirty="0"/>
              <a:t>th</a:t>
            </a:r>
            <a:r>
              <a:rPr lang="en-US" sz="1800" dirty="0"/>
              <a:t> September 2016</a:t>
            </a:r>
          </a:p>
          <a:p>
            <a:pPr marL="0" indent="0" algn="ctr">
              <a:buNone/>
            </a:pPr>
            <a:endParaRPr lang="en-US" sz="2400" dirty="0"/>
          </a:p>
        </p:txBody>
      </p:sp>
      <p:pic>
        <p:nvPicPr>
          <p:cNvPr id="2050" name="Picture 2" descr="http://www.bristol.ac.uk/media-library/protected/images/uob-logo-full-colour-largest-2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93258" y="2447138"/>
            <a:ext cx="1714500" cy="4953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57200" y="2179655"/>
            <a:ext cx="1830243" cy="10302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7" descr="logo1m.jpg"/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81061" y="4407815"/>
            <a:ext cx="1982519" cy="588106"/>
          </a:xfrm>
          <a:prstGeom prst="rect">
            <a:avLst/>
          </a:prstGeom>
        </p:spPr>
      </p:pic>
      <p:pic>
        <p:nvPicPr>
          <p:cNvPr id="10" name="Picture 9" descr="epsrcLogo.jpg"/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966239" y="4437039"/>
            <a:ext cx="1435100" cy="57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454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Signed Campbell diagram</a:t>
            </a: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077542" y="1133120"/>
            <a:ext cx="6896100" cy="3517900"/>
          </a:xfrm>
          <a:prstGeom prst="rect">
            <a:avLst/>
          </a:prstGeom>
          <a:ln>
            <a:noFill/>
          </a:ln>
          <a:effectLst/>
        </p:spPr>
      </p:pic>
    </p:spTree>
    <p:extLst>
      <p:ext uri="{BB962C8B-B14F-4D97-AF65-F5344CB8AC3E}">
        <p14:creationId xmlns:p14="http://schemas.microsoft.com/office/powerpoint/2010/main" val="14248233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Rotating system Campbell diagram</a:t>
            </a:r>
          </a:p>
        </p:txBody>
      </p:sp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75063" y="990724"/>
            <a:ext cx="6896100" cy="3517900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48558267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Rotating system + harmonics</a:t>
            </a:r>
          </a:p>
        </p:txBody>
      </p:sp>
      <p:pic>
        <p:nvPicPr>
          <p:cNvPr id="6" name="Picture 5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91428" y="1178124"/>
            <a:ext cx="6896100" cy="3517900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188890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Simulation/Bifurcation Methodology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Equations of motion simulated in </a:t>
            </a:r>
            <a:r>
              <a:rPr lang="en-GB" dirty="0" err="1"/>
              <a:t>Matlab</a:t>
            </a:r>
            <a:r>
              <a:rPr lang="en-GB" dirty="0"/>
              <a:t>/ODE45</a:t>
            </a:r>
          </a:p>
          <a:p>
            <a:r>
              <a:rPr lang="en-GB" dirty="0"/>
              <a:t>Events detect when contact threshold is crossed, and activate/deactivate the additional contact forces accordingly</a:t>
            </a:r>
          </a:p>
          <a:p>
            <a:r>
              <a:rPr lang="en-GB" dirty="0"/>
              <a:t>25 random initial conditions at each frequency</a:t>
            </a:r>
          </a:p>
          <a:p>
            <a:r>
              <a:rPr lang="en-GB" dirty="0"/>
              <a:t>Run until steady-state</a:t>
            </a:r>
          </a:p>
          <a:p>
            <a:r>
              <a:rPr lang="en-GB" dirty="0"/>
              <a:t>Maximum and minimum amplitudes then sampled</a:t>
            </a:r>
          </a:p>
          <a:p>
            <a:r>
              <a:rPr lang="en-GB" dirty="0"/>
              <a:t>Gives a “Monte Carlo” bifurcation diagram</a:t>
            </a:r>
          </a:p>
        </p:txBody>
      </p:sp>
    </p:spTree>
    <p:extLst>
      <p:ext uri="{BB962C8B-B14F-4D97-AF65-F5344CB8AC3E}">
        <p14:creationId xmlns:p14="http://schemas.microsoft.com/office/powerpoint/2010/main" val="314357678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Results for soft stator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09563" y="1644819"/>
            <a:ext cx="3308149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Stator stiffness same order as effective shaft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Two ‘families’ of bouncing contact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Lower bounds approximately match Campbell diagram prediction for 2:1 and 3:2 resonance</a:t>
            </a:r>
          </a:p>
        </p:txBody>
      </p:sp>
      <p:pic>
        <p:nvPicPr>
          <p:cNvPr id="7" name="Picture 5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16740" y="955218"/>
            <a:ext cx="3784727" cy="1930700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8" name="Picture 3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4316741" y="2845148"/>
            <a:ext cx="3784727" cy="19307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2518452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87363" y="0"/>
            <a:ext cx="8945977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00009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Orbit &amp; FFT </a:t>
            </a:r>
            <a:r>
              <a:rPr lang="el-GR" dirty="0"/>
              <a:t>Ω</a:t>
            </a:r>
            <a:r>
              <a:rPr lang="en-GB" dirty="0"/>
              <a:t>=4.3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363" y="1015260"/>
            <a:ext cx="2838006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Rotating frame orbit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2:1 resonance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DC component due to out of balance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sz="2400" dirty="0"/>
              <a:t>Non resonant components are negligible </a:t>
            </a:r>
            <a:endParaRPr lang="en-GB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137240" y="913680"/>
            <a:ext cx="6896100" cy="3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424551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Orbit &amp; FFT </a:t>
            </a:r>
            <a:r>
              <a:rPr lang="el-GR" dirty="0"/>
              <a:t>Ω</a:t>
            </a:r>
            <a:r>
              <a:rPr lang="en-GB" dirty="0"/>
              <a:t>=6.1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399451" y="1076723"/>
            <a:ext cx="6896100" cy="3517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Rectangle 4"/>
          <p:cNvSpPr/>
          <p:nvPr/>
        </p:nvSpPr>
        <p:spPr>
          <a:xfrm>
            <a:off x="288299" y="2128841"/>
            <a:ext cx="264710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2400" dirty="0"/>
              <a:t>3:2 resonance as suggested by Campbell diagram:</a:t>
            </a:r>
          </a:p>
        </p:txBody>
      </p:sp>
    </p:spTree>
    <p:extLst>
      <p:ext uri="{BB962C8B-B14F-4D97-AF65-F5344CB8AC3E}">
        <p14:creationId xmlns:p14="http://schemas.microsoft.com/office/powerpoint/2010/main" val="24902580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Increasing stator stiffness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3171799" y="1304713"/>
            <a:ext cx="5617045" cy="286541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704728" y="1613396"/>
            <a:ext cx="287133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ighlight>
                  <a:srgbClr val="FFFF00"/>
                </a:highlight>
              </a:rPr>
              <a:t>Contact stiffness ~20 times linear stiffness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Effectively lowering the “damping ratio” for contacting oscillations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ighlight>
                  <a:srgbClr val="FFFF00"/>
                </a:highlight>
              </a:rPr>
              <a:t>Ridiculous numbers of solutions!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(Some cases not adequately settled hence noise)</a:t>
            </a:r>
          </a:p>
        </p:txBody>
      </p:sp>
      <p:sp>
        <p:nvSpPr>
          <p:cNvPr id="3" name="Serbest Form: Şekil 2">
            <a:extLst>
              <a:ext uri="{FF2B5EF4-FFF2-40B4-BE49-F238E27FC236}">
                <a16:creationId xmlns:a16="http://schemas.microsoft.com/office/drawing/2014/main" id="{DD3078C2-EE89-44D2-89E0-5D7E7B664140}"/>
              </a:ext>
            </a:extLst>
          </p:cNvPr>
          <p:cNvSpPr/>
          <p:nvPr/>
        </p:nvSpPr>
        <p:spPr>
          <a:xfrm>
            <a:off x="6337815" y="2480854"/>
            <a:ext cx="304083" cy="347587"/>
          </a:xfrm>
          <a:custGeom>
            <a:avLst/>
            <a:gdLst>
              <a:gd name="connsiteX0" fmla="*/ 303209 w 304083"/>
              <a:gd name="connsiteY0" fmla="*/ 84115 h 347587"/>
              <a:gd name="connsiteX1" fmla="*/ 264463 w 304083"/>
              <a:gd name="connsiteY1" fmla="*/ 68617 h 347587"/>
              <a:gd name="connsiteX2" fmla="*/ 248965 w 304083"/>
              <a:gd name="connsiteY2" fmla="*/ 45370 h 347587"/>
              <a:gd name="connsiteX3" fmla="*/ 202470 w 304083"/>
              <a:gd name="connsiteY3" fmla="*/ 29871 h 347587"/>
              <a:gd name="connsiteX4" fmla="*/ 101731 w 304083"/>
              <a:gd name="connsiteY4" fmla="*/ 14373 h 347587"/>
              <a:gd name="connsiteX5" fmla="*/ 70734 w 304083"/>
              <a:gd name="connsiteY5" fmla="*/ 37621 h 347587"/>
              <a:gd name="connsiteX6" fmla="*/ 31988 w 304083"/>
              <a:gd name="connsiteY6" fmla="*/ 76366 h 347587"/>
              <a:gd name="connsiteX7" fmla="*/ 16490 w 304083"/>
              <a:gd name="connsiteY7" fmla="*/ 107363 h 347587"/>
              <a:gd name="connsiteX8" fmla="*/ 992 w 304083"/>
              <a:gd name="connsiteY8" fmla="*/ 130610 h 347587"/>
              <a:gd name="connsiteX9" fmla="*/ 8741 w 304083"/>
              <a:gd name="connsiteY9" fmla="*/ 223600 h 347587"/>
              <a:gd name="connsiteX10" fmla="*/ 70734 w 304083"/>
              <a:gd name="connsiteY10" fmla="*/ 270095 h 347587"/>
              <a:gd name="connsiteX11" fmla="*/ 93982 w 304083"/>
              <a:gd name="connsiteY11" fmla="*/ 293343 h 347587"/>
              <a:gd name="connsiteX12" fmla="*/ 117229 w 304083"/>
              <a:gd name="connsiteY12" fmla="*/ 308841 h 347587"/>
              <a:gd name="connsiteX13" fmla="*/ 148226 w 304083"/>
              <a:gd name="connsiteY13" fmla="*/ 332088 h 347587"/>
              <a:gd name="connsiteX14" fmla="*/ 194721 w 304083"/>
              <a:gd name="connsiteY14" fmla="*/ 347587 h 347587"/>
              <a:gd name="connsiteX15" fmla="*/ 272212 w 304083"/>
              <a:gd name="connsiteY15" fmla="*/ 324339 h 347587"/>
              <a:gd name="connsiteX16" fmla="*/ 287710 w 304083"/>
              <a:gd name="connsiteY16" fmla="*/ 277844 h 347587"/>
              <a:gd name="connsiteX17" fmla="*/ 303209 w 304083"/>
              <a:gd name="connsiteY17" fmla="*/ 84115 h 3475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304083" h="347587">
                <a:moveTo>
                  <a:pt x="303209" y="84115"/>
                </a:moveTo>
                <a:cubicBezTo>
                  <a:pt x="299335" y="49244"/>
                  <a:pt x="275782" y="76702"/>
                  <a:pt x="264463" y="68617"/>
                </a:cubicBezTo>
                <a:cubicBezTo>
                  <a:pt x="256885" y="63204"/>
                  <a:pt x="256863" y="50306"/>
                  <a:pt x="248965" y="45370"/>
                </a:cubicBezTo>
                <a:cubicBezTo>
                  <a:pt x="235112" y="36711"/>
                  <a:pt x="202470" y="29871"/>
                  <a:pt x="202470" y="29871"/>
                </a:cubicBezTo>
                <a:cubicBezTo>
                  <a:pt x="166256" y="-6341"/>
                  <a:pt x="177358" y="-7235"/>
                  <a:pt x="101731" y="14373"/>
                </a:cubicBezTo>
                <a:cubicBezTo>
                  <a:pt x="89312" y="17921"/>
                  <a:pt x="80387" y="29040"/>
                  <a:pt x="70734" y="37621"/>
                </a:cubicBezTo>
                <a:cubicBezTo>
                  <a:pt x="57083" y="49755"/>
                  <a:pt x="31988" y="76366"/>
                  <a:pt x="31988" y="76366"/>
                </a:cubicBezTo>
                <a:cubicBezTo>
                  <a:pt x="26822" y="86698"/>
                  <a:pt x="22221" y="97333"/>
                  <a:pt x="16490" y="107363"/>
                </a:cubicBezTo>
                <a:cubicBezTo>
                  <a:pt x="11869" y="115449"/>
                  <a:pt x="1611" y="121317"/>
                  <a:pt x="992" y="130610"/>
                </a:cubicBezTo>
                <a:cubicBezTo>
                  <a:pt x="-1077" y="161645"/>
                  <a:pt x="-537" y="193912"/>
                  <a:pt x="8741" y="223600"/>
                </a:cubicBezTo>
                <a:cubicBezTo>
                  <a:pt x="18048" y="253383"/>
                  <a:pt x="50273" y="255480"/>
                  <a:pt x="70734" y="270095"/>
                </a:cubicBezTo>
                <a:cubicBezTo>
                  <a:pt x="79652" y="276465"/>
                  <a:pt x="85563" y="286327"/>
                  <a:pt x="93982" y="293343"/>
                </a:cubicBezTo>
                <a:cubicBezTo>
                  <a:pt x="101137" y="299305"/>
                  <a:pt x="109651" y="303428"/>
                  <a:pt x="117229" y="308841"/>
                </a:cubicBezTo>
                <a:cubicBezTo>
                  <a:pt x="127739" y="316348"/>
                  <a:pt x="136674" y="326312"/>
                  <a:pt x="148226" y="332088"/>
                </a:cubicBezTo>
                <a:cubicBezTo>
                  <a:pt x="162838" y="339394"/>
                  <a:pt x="194721" y="347587"/>
                  <a:pt x="194721" y="347587"/>
                </a:cubicBezTo>
                <a:cubicBezTo>
                  <a:pt x="218020" y="344675"/>
                  <a:pt x="258107" y="352549"/>
                  <a:pt x="272212" y="324339"/>
                </a:cubicBezTo>
                <a:cubicBezTo>
                  <a:pt x="279518" y="309727"/>
                  <a:pt x="287710" y="277844"/>
                  <a:pt x="287710" y="277844"/>
                </a:cubicBezTo>
                <a:cubicBezTo>
                  <a:pt x="297394" y="122922"/>
                  <a:pt x="307083" y="118986"/>
                  <a:pt x="303209" y="84115"/>
                </a:cubicBezTo>
                <a:close/>
              </a:path>
            </a:pathLst>
          </a:custGeom>
          <a:noFill/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tr-TR"/>
          </a:p>
        </p:txBody>
      </p:sp>
    </p:spTree>
    <p:extLst>
      <p:ext uri="{BB962C8B-B14F-4D97-AF65-F5344CB8AC3E}">
        <p14:creationId xmlns:p14="http://schemas.microsoft.com/office/powerpoint/2010/main" val="39534599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(some) Orbits for stiffer stator..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2087975" y="997459"/>
            <a:ext cx="3660687" cy="3775338"/>
            <a:chOff x="457200" y="1140015"/>
            <a:chExt cx="3660687" cy="3775338"/>
          </a:xfrm>
        </p:grpSpPr>
        <p:pic>
          <p:nvPicPr>
            <p:cNvPr id="4" name="Picture 2"/>
            <p:cNvPicPr>
              <a:picLocks noChangeAspect="1" noChangeArrowheads="1"/>
            </p:cNvPicPr>
            <p:nvPr/>
          </p:nvPicPr>
          <p:blipFill>
            <a:blip r:embed="rId2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201" y="1140015"/>
              <a:ext cx="3660686" cy="186742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6" name="Picture 2"/>
            <p:cNvPicPr>
              <a:picLocks noChangeAspect="1" noChangeArrowheads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57200" y="3047931"/>
              <a:ext cx="3660686" cy="186742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grpSp>
        <p:nvGrpSpPr>
          <p:cNvPr id="9" name="Group 8"/>
          <p:cNvGrpSpPr/>
          <p:nvPr/>
        </p:nvGrpSpPr>
        <p:grpSpPr>
          <a:xfrm>
            <a:off x="5160124" y="1017706"/>
            <a:ext cx="3660687" cy="3775338"/>
            <a:chOff x="4350560" y="1140015"/>
            <a:chExt cx="3660687" cy="3775338"/>
          </a:xfrm>
        </p:grpSpPr>
        <p:pic>
          <p:nvPicPr>
            <p:cNvPr id="5" name="Picture 2"/>
            <p:cNvPicPr>
              <a:picLocks noChangeAspect="1" noChangeArrowheads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50560" y="1140015"/>
              <a:ext cx="3660686" cy="186742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7" name="Picture 2"/>
            <p:cNvPicPr>
              <a:picLocks noChangeAspect="1" noChangeArrowheads="1"/>
            </p:cNvPicPr>
            <p:nvPr/>
          </p:nvPicPr>
          <p:blipFill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350561" y="3047931"/>
              <a:ext cx="3660686" cy="186742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</p:grpSp>
      <p:sp>
        <p:nvSpPr>
          <p:cNvPr id="10" name="TextBox 9"/>
          <p:cNvSpPr txBox="1"/>
          <p:nvPr/>
        </p:nvSpPr>
        <p:spPr>
          <a:xfrm>
            <a:off x="361101" y="1017706"/>
            <a:ext cx="200352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Some very interesting </a:t>
            </a:r>
            <a:r>
              <a:rPr lang="en-GB" dirty="0">
                <a:highlight>
                  <a:srgbClr val="FFFF00"/>
                </a:highlight>
              </a:rPr>
              <a:t>resonances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Multi period forms e.g. </a:t>
            </a:r>
            <a:r>
              <a:rPr lang="en-GB" dirty="0">
                <a:highlight>
                  <a:srgbClr val="FFFF00"/>
                </a:highlight>
              </a:rPr>
              <a:t>6:3 is really a period trebled 2:1 resonance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ighlight>
                  <a:srgbClr val="FFFF00"/>
                </a:highlight>
              </a:rPr>
              <a:t>Real world damping </a:t>
            </a:r>
            <a:r>
              <a:rPr lang="en-GB" dirty="0"/>
              <a:t>levels probably make </a:t>
            </a:r>
            <a:r>
              <a:rPr lang="en-GB" dirty="0">
                <a:highlight>
                  <a:srgbClr val="FFFF00"/>
                </a:highlight>
              </a:rPr>
              <a:t>these cases academic </a:t>
            </a:r>
          </a:p>
        </p:txBody>
      </p:sp>
    </p:spTree>
    <p:extLst>
      <p:ext uri="{BB962C8B-B14F-4D97-AF65-F5344CB8AC3E}">
        <p14:creationId xmlns:p14="http://schemas.microsoft.com/office/powerpoint/2010/main" val="41817771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Motivation for backbone curve analysis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7308" y="1380701"/>
            <a:ext cx="5495137" cy="3394472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Resonant effects imply that the underlying conservative system dynamics are important</a:t>
            </a:r>
          </a:p>
          <a:p>
            <a:r>
              <a:rPr lang="en-GB" dirty="0"/>
              <a:t>Backbone analysis often gives a more general view of the system dynamics than a full analysis at jus one forcing condition</a:t>
            </a:r>
          </a:p>
          <a:p>
            <a:r>
              <a:rPr lang="en-GB" dirty="0"/>
              <a:t>Current ‘Campbell’ based predictions ignore nonlinear effects such as stiffening</a:t>
            </a:r>
          </a:p>
        </p:txBody>
      </p:sp>
      <p:pic>
        <p:nvPicPr>
          <p:cNvPr id="4" name="Picture 8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851" t="8716" r="6744" b="23216"/>
          <a:stretch/>
        </p:blipFill>
        <p:spPr bwMode="auto">
          <a:xfrm>
            <a:off x="6051348" y="1595833"/>
            <a:ext cx="2469462" cy="24053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5030774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2036" y="1125574"/>
            <a:ext cx="5389418" cy="3604023"/>
          </a:xfrm>
        </p:spPr>
        <p:txBody>
          <a:bodyPr>
            <a:normAutofit fontScale="77500" lnSpcReduction="20000"/>
          </a:bodyPr>
          <a:lstStyle/>
          <a:p>
            <a:pPr algn="just"/>
            <a:r>
              <a:rPr lang="en-GB" dirty="0"/>
              <a:t>Background</a:t>
            </a:r>
          </a:p>
          <a:p>
            <a:pPr lvl="1" algn="just"/>
            <a:r>
              <a:rPr lang="en-GB" dirty="0"/>
              <a:t>Asynchronous bouncing cycles</a:t>
            </a:r>
          </a:p>
          <a:p>
            <a:pPr algn="just"/>
            <a:r>
              <a:rPr lang="en-GB" dirty="0"/>
              <a:t>Overhung rotor with snubber ring</a:t>
            </a:r>
          </a:p>
          <a:p>
            <a:pPr lvl="1" algn="just"/>
            <a:r>
              <a:rPr lang="en-GB" dirty="0"/>
              <a:t>System definition </a:t>
            </a:r>
          </a:p>
          <a:p>
            <a:pPr algn="just"/>
            <a:r>
              <a:rPr lang="en-GB" dirty="0"/>
              <a:t>Insight into bouncing contact cycles</a:t>
            </a:r>
          </a:p>
          <a:p>
            <a:pPr lvl="1" algn="just"/>
            <a:r>
              <a:rPr lang="en-GB" dirty="0"/>
              <a:t>Internal resonance </a:t>
            </a:r>
          </a:p>
          <a:p>
            <a:pPr lvl="1" algn="just"/>
            <a:r>
              <a:rPr lang="en-GB" dirty="0"/>
              <a:t>Campbell diagram representation</a:t>
            </a:r>
          </a:p>
          <a:p>
            <a:pPr lvl="1" algn="just"/>
            <a:r>
              <a:rPr lang="en-GB" dirty="0"/>
              <a:t>Some simulation results</a:t>
            </a:r>
          </a:p>
          <a:p>
            <a:pPr algn="just"/>
            <a:r>
              <a:rPr lang="en-GB" dirty="0"/>
              <a:t>Backbone analysis </a:t>
            </a:r>
          </a:p>
          <a:p>
            <a:pPr algn="just"/>
            <a:r>
              <a:rPr lang="en-GB" dirty="0"/>
              <a:t>Conclusions and ongoing work</a:t>
            </a:r>
          </a:p>
          <a:p>
            <a:pPr lvl="1" algn="just"/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836589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61478" y="1502016"/>
            <a:ext cx="3582522" cy="278195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Underlying conservative system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4" name="Content Placeholder 3"/>
              <p:cNvSpPr>
                <a:spLocks noGrp="1"/>
              </p:cNvSpPr>
              <p:nvPr>
                <p:ph idx="1"/>
              </p:nvPr>
            </p:nvSpPr>
            <p:spPr>
              <a:xfrm>
                <a:off x="212584" y="1577090"/>
                <a:ext cx="5081618" cy="2631810"/>
              </a:xfrm>
            </p:spPr>
            <p:txBody>
              <a:bodyPr>
                <a:normAutofit lnSpcReduction="10000"/>
              </a:bodyPr>
              <a:lstStyle/>
              <a:p>
                <a:r>
                  <a:rPr lang="en-GB" sz="2000" dirty="0"/>
                  <a:t>In general form, rotating sys (overbars omitted): 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2000" b="1" i="1" smtClean="0">
                          <a:latin typeface="Cambria Math"/>
                        </a:rPr>
                        <m:t>𝑴</m:t>
                      </m:r>
                      <m:acc>
                        <m:accPr>
                          <m:chr m:val="̈"/>
                          <m:ctrlPr>
                            <a:rPr lang="en-GB" sz="2000" b="1" i="1" smtClean="0">
                              <a:latin typeface="Cambria Math" panose="02040503050406030204" pitchFamily="18" charset="0"/>
                            </a:rPr>
                          </m:ctrlPr>
                        </m:accPr>
                        <m:e>
                          <m:r>
                            <a:rPr lang="en-GB" sz="2000" b="1" i="1" smtClean="0">
                              <a:latin typeface="Cambria Math"/>
                            </a:rPr>
                            <m:t>𝒒</m:t>
                          </m:r>
                        </m:e>
                      </m:acc>
                      <m:r>
                        <a:rPr lang="en-GB" sz="2000" b="0" i="1" smtClean="0">
                          <a:latin typeface="Cambria Math"/>
                        </a:rPr>
                        <m:t>+</m:t>
                      </m:r>
                      <m:r>
                        <m:rPr>
                          <m:sty m:val="p"/>
                        </m:rPr>
                        <a:rPr lang="el-GR" sz="2000" b="0" i="1" smtClean="0">
                          <a:latin typeface="Cambria Math"/>
                          <a:ea typeface="Cambria Math"/>
                        </a:rPr>
                        <m:t>Ω</m:t>
                      </m:r>
                      <m:r>
                        <a:rPr lang="en-GB" sz="2000" b="1" i="1" smtClean="0">
                          <a:latin typeface="Cambria Math"/>
                          <a:ea typeface="Cambria Math"/>
                        </a:rPr>
                        <m:t>𝑮</m:t>
                      </m:r>
                      <m:acc>
                        <m:accPr>
                          <m:chr m:val="̇"/>
                          <m:ctrlPr>
                            <a:rPr lang="en-GB" sz="2000" b="1" i="1" smtClean="0">
                              <a:latin typeface="Cambria Math" panose="02040503050406030204" pitchFamily="18" charset="0"/>
                              <a:ea typeface="Cambria Math"/>
                            </a:rPr>
                          </m:ctrlPr>
                        </m:accPr>
                        <m:e>
                          <m:r>
                            <a:rPr lang="en-GB" sz="2000" b="1" i="1" smtClean="0">
                              <a:latin typeface="Cambria Math"/>
                              <a:ea typeface="Cambria Math"/>
                            </a:rPr>
                            <m:t>𝒒</m:t>
                          </m:r>
                        </m:e>
                      </m:acc>
                      <m:r>
                        <a:rPr lang="en-GB" sz="2000" b="0" i="1" smtClean="0">
                          <a:latin typeface="Cambria Math"/>
                        </a:rPr>
                        <m:t>+</m:t>
                      </m:r>
                      <m:r>
                        <a:rPr lang="en-GB" sz="2000" b="1" i="1" smtClean="0">
                          <a:latin typeface="Cambria Math"/>
                        </a:rPr>
                        <m:t>𝑲𝒒</m:t>
                      </m:r>
                      <m:r>
                        <a:rPr lang="en-GB" sz="2000" b="0" i="1" smtClean="0">
                          <a:latin typeface="Cambria Math"/>
                        </a:rPr>
                        <m:t>+</m:t>
                      </m:r>
                      <m:r>
                        <a:rPr lang="en-GB" sz="2000" b="1" i="1" smtClean="0">
                          <a:latin typeface="Cambria Math"/>
                        </a:rPr>
                        <m:t>𝑵</m:t>
                      </m:r>
                      <m:d>
                        <m:dPr>
                          <m:ctrlPr>
                            <a:rPr lang="en-GB" sz="2000" b="0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GB" sz="2000" b="1" i="1" smtClean="0">
                              <a:latin typeface="Cambria Math"/>
                            </a:rPr>
                            <m:t>𝒒</m:t>
                          </m:r>
                          <m:r>
                            <a:rPr lang="en-GB" sz="2000" b="0" i="1" smtClean="0">
                              <a:latin typeface="Cambria Math"/>
                            </a:rPr>
                            <m:t>+</m:t>
                          </m:r>
                          <m:sSub>
                            <m:sSubPr>
                              <m:ctrlPr>
                                <a:rPr lang="en-GB" sz="2000" b="0" i="1" smtClean="0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GB" sz="2000" b="1" i="1">
                                  <a:latin typeface="Cambria Math"/>
                                </a:rPr>
                                <m:t>𝒒</m:t>
                              </m:r>
                            </m:e>
                            <m:sub>
                              <m:r>
                                <a:rPr lang="en-GB" sz="2000" b="0" i="1" smtClean="0">
                                  <a:latin typeface="Cambria Math"/>
                                </a:rPr>
                                <m:t>0</m:t>
                              </m:r>
                            </m:sub>
                          </m:sSub>
                        </m:e>
                      </m:d>
                      <m:r>
                        <a:rPr lang="en-GB" sz="2000" b="0" i="1" smtClean="0">
                          <a:latin typeface="Cambria Math"/>
                        </a:rPr>
                        <m:t>=</m:t>
                      </m:r>
                      <m:r>
                        <a:rPr lang="en-GB" sz="2000" b="1" i="1" smtClean="0">
                          <a:latin typeface="Cambria Math"/>
                        </a:rPr>
                        <m:t>𝟎</m:t>
                      </m:r>
                    </m:oMath>
                  </m:oMathPara>
                </a14:m>
                <a:endParaRPr lang="en-GB" sz="2000" b="1" dirty="0"/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GB" sz="2000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2000" b="1" i="1">
                            <a:highlight>
                              <a:srgbClr val="FFFF00"/>
                            </a:highlight>
                            <a:latin typeface="Cambria Math"/>
                          </a:rPr>
                          <m:t>𝒒</m:t>
                        </m:r>
                      </m:e>
                      <m:sub>
                        <m:r>
                          <a:rPr lang="en-GB" sz="2000" i="1">
                            <a:highlight>
                              <a:srgbClr val="FFFF00"/>
                            </a:highlight>
                            <a:latin typeface="Cambria Math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sz="2000" b="1" dirty="0">
                    <a:highlight>
                      <a:srgbClr val="FFFF00"/>
                    </a:highlight>
                  </a:rPr>
                  <a:t> </a:t>
                </a:r>
                <a:r>
                  <a:rPr lang="en-GB" sz="2000" dirty="0">
                    <a:highlight>
                      <a:srgbClr val="FFFF00"/>
                    </a:highlight>
                  </a:rPr>
                  <a:t>is the synchronous displacement,</a:t>
                </a:r>
                <a:r>
                  <a:rPr lang="en-GB" sz="2000" dirty="0"/>
                  <a:t> constant in the rotating frame.</a:t>
                </a:r>
                <a:r>
                  <a:rPr lang="en-GB" sz="2000" b="1" dirty="0"/>
                  <a:t> </a:t>
                </a:r>
              </a:p>
              <a:p>
                <a:r>
                  <a:rPr lang="en-GB" sz="2000" dirty="0"/>
                  <a:t>This dodges the inclusion of a </a:t>
                </a:r>
                <a:r>
                  <a:rPr lang="en-GB" sz="2000" dirty="0" err="1"/>
                  <a:t>nonconservative</a:t>
                </a:r>
                <a:r>
                  <a:rPr lang="en-GB" sz="2000" dirty="0"/>
                  <a:t> term, whilst maintaining an important symmetry breaking effect.</a:t>
                </a:r>
              </a:p>
            </p:txBody>
          </p:sp>
        </mc:Choice>
        <mc:Fallback>
          <p:sp>
            <p:nvSpPr>
              <p:cNvPr id="4" name="Content Placeholder 3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12584" y="1577090"/>
                <a:ext cx="5081618" cy="2631810"/>
              </a:xfrm>
              <a:blipFill>
                <a:blip r:embed="rId3"/>
                <a:stretch>
                  <a:fillRect l="-1080" t="-2552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5269890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Harmonic balance solution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89689" y="993338"/>
                <a:ext cx="5614532" cy="3703464"/>
              </a:xfrm>
            </p:spPr>
            <p:txBody>
              <a:bodyPr>
                <a:noAutofit/>
              </a:bodyPr>
              <a:lstStyle/>
              <a:p>
                <a:r>
                  <a:rPr lang="en-GB" sz="1600" dirty="0"/>
                  <a:t>For this case: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GB" sz="1600" b="1" i="1" smtClean="0">
                          <a:latin typeface="Cambria Math"/>
                        </a:rPr>
                        <m:t>𝒒</m:t>
                      </m:r>
                      <m:r>
                        <a:rPr lang="en-GB" sz="1600" b="1" i="1" smtClean="0">
                          <a:latin typeface="Cambria Math"/>
                        </a:rPr>
                        <m:t>=</m:t>
                      </m:r>
                      <m:r>
                        <m:rPr>
                          <m:sty m:val="p"/>
                        </m:rPr>
                        <a:rPr lang="en-GB" sz="1600" b="0" i="0" smtClean="0">
                          <a:latin typeface="Cambria Math"/>
                        </a:rPr>
                        <m:t>Re</m:t>
                      </m:r>
                      <m:d>
                        <m:dPr>
                          <m:ctrlPr>
                            <a:rPr lang="en-GB" sz="1600" b="1" i="1" smtClean="0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d>
                            <m:dPr>
                              <m:begChr m:val="["/>
                              <m:endChr m:val="]"/>
                              <m:ctrlPr>
                                <a:rPr lang="en-GB" sz="1600" i="1">
                                  <a:latin typeface="Cambria Math" panose="02040503050406030204" pitchFamily="18" charset="0"/>
                                </a:rPr>
                              </m:ctrlPr>
                            </m:dPr>
                            <m:e>
                              <m:m>
                                <m:mPr>
                                  <m:mcs>
                                    <m:mc>
                                      <m:mcPr>
                                        <m:count m:val="1"/>
                                        <m:mcJc m:val="center"/>
                                      </m:mcPr>
                                    </m:mc>
                                  </m:mcs>
                                  <m:ctrlPr>
                                    <a:rPr lang="en-GB" sz="1600" i="1">
                                      <a:latin typeface="Cambria Math" panose="02040503050406030204" pitchFamily="18" charset="0"/>
                                    </a:rPr>
                                  </m:ctrlPr>
                                </m:mPr>
                                <m:mr>
                                  <m:e>
                                    <m:r>
                                      <m:rPr>
                                        <m:brk m:alnAt="7"/>
                                      </m:rPr>
                                      <a:rPr lang="en-GB" sz="1600" i="1">
                                        <a:latin typeface="Cambria Math"/>
                                      </a:rPr>
                                      <m:t>1</m:t>
                                    </m:r>
                                  </m:e>
                                </m:mr>
                                <m:mr>
                                  <m:e>
                                    <m:r>
                                      <a:rPr lang="en-GB" sz="1600" i="1">
                                        <a:latin typeface="Cambria Math"/>
                                      </a:rPr>
                                      <m:t>−</m:t>
                                    </m:r>
                                    <m:r>
                                      <a:rPr lang="en-GB" sz="1600" i="1">
                                        <a:latin typeface="Cambria Math"/>
                                      </a:rPr>
                                      <m:t>𝑗</m:t>
                                    </m:r>
                                  </m:e>
                                </m:mr>
                              </m:m>
                            </m:e>
                          </m:d>
                          <m:nary>
                            <m:naryPr>
                              <m:chr m:val="∑"/>
                              <m:supHide m:val="on"/>
                              <m:ctrlPr>
                                <a:rPr lang="en-GB" sz="1600" i="1">
                                  <a:latin typeface="Cambria Math" panose="020405030504060302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7"/>
                                </m:rPr>
                                <a:rPr lang="en-GB" sz="1600" i="1">
                                  <a:latin typeface="Cambria Math"/>
                                </a:rPr>
                                <m:t>𝑛</m:t>
                              </m:r>
                              <m:r>
                                <a:rPr lang="en-GB" sz="1600" i="1">
                                  <a:latin typeface="Cambria Math"/>
                                  <a:ea typeface="Cambria Math"/>
                                </a:rPr>
                                <m:t>∈</m:t>
                              </m:r>
                              <m:r>
                                <a:rPr lang="en-GB" sz="1600" i="1">
                                  <a:latin typeface="Cambria Math"/>
                                  <a:ea typeface="Cambria Math"/>
                                </a:rPr>
                                <m:t>𝑆</m:t>
                              </m:r>
                            </m:sub>
                            <m:sup/>
                            <m:e>
                              <m:sSub>
                                <m:sSubPr>
                                  <m:ctrlPr>
                                    <a:rPr lang="en-GB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GB" sz="1600" i="1">
                                      <a:latin typeface="Cambria Math"/>
                                    </a:rPr>
                                    <m:t>𝑝</m:t>
                                  </m:r>
                                </m:e>
                                <m:sub>
                                  <m:r>
                                    <a:rPr lang="en-GB" sz="1600" i="1">
                                      <a:latin typeface="Cambria Math"/>
                                    </a:rPr>
                                    <m:t>𝑛</m:t>
                                  </m:r>
                                </m:sub>
                              </m:sSub>
                              <m:sSup>
                                <m:sSupPr>
                                  <m:ctrlPr>
                                    <a:rPr lang="en-GB" sz="1600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GB" sz="1600" i="1">
                                      <a:latin typeface="Cambria Math"/>
                                    </a:rPr>
                                    <m:t>𝑒</m:t>
                                  </m:r>
                                </m:e>
                                <m:sup>
                                  <m:r>
                                    <a:rPr lang="en-GB" sz="1600" i="1">
                                      <a:latin typeface="Cambria Math"/>
                                    </a:rPr>
                                    <m:t>𝑗𝑛</m:t>
                                  </m:r>
                                  <m:r>
                                    <a:rPr lang="el-GR" sz="1600" i="1">
                                      <a:latin typeface="Cambria Math"/>
                                    </a:rPr>
                                    <m:t>𝜔</m:t>
                                  </m:r>
                                  <m:r>
                                    <a:rPr lang="en-GB" sz="1600" i="1">
                                      <a:latin typeface="Cambria Math"/>
                                    </a:rPr>
                                    <m:t>𝑡</m:t>
                                  </m:r>
                                </m:sup>
                              </m:sSup>
                            </m:e>
                          </m:nary>
                        </m:e>
                      </m:d>
                    </m:oMath>
                  </m:oMathPara>
                </a14:m>
                <a:endParaRPr lang="en-GB" sz="1600" dirty="0"/>
              </a:p>
              <a:p>
                <a:r>
                  <a:rPr lang="en-GB" sz="1600" dirty="0"/>
                  <a:t>Instead of the usual truncation, we assume the form of resonance and choose </a:t>
                </a:r>
                <a:r>
                  <a:rPr lang="en-GB" sz="1600" i="1" dirty="0"/>
                  <a:t>S </a:t>
                </a:r>
                <a:r>
                  <a:rPr lang="en-GB" sz="1600" dirty="0"/>
                  <a:t>accordingly</a:t>
                </a:r>
              </a:p>
              <a:p>
                <a:r>
                  <a:rPr lang="en-GB" sz="1600" dirty="0"/>
                  <a:t>E.g. </a:t>
                </a:r>
                <a:r>
                  <a:rPr lang="en-GB" sz="1600" i="1" dirty="0"/>
                  <a:t>S={-2,-3} </a:t>
                </a:r>
                <a:r>
                  <a:rPr lang="en-GB" sz="1600" dirty="0"/>
                  <a:t>for 3:2 resonance, noting that whirl speeds are usually negative in the rotating frame</a:t>
                </a:r>
              </a:p>
              <a:p>
                <a14:m>
                  <m:oMath xmlns:m="http://schemas.openxmlformats.org/officeDocument/2006/math">
                    <m:r>
                      <a:rPr lang="en-GB" sz="1600" b="1" i="1">
                        <a:highlight>
                          <a:srgbClr val="FFFF00"/>
                        </a:highlight>
                        <a:latin typeface="Cambria Math"/>
                      </a:rPr>
                      <m:t>𝑵</m:t>
                    </m:r>
                    <m:d>
                      <m:dPr>
                        <m:ctrlPr>
                          <a:rPr lang="en-GB" sz="1600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GB" sz="1600" b="1" i="1">
                            <a:highlight>
                              <a:srgbClr val="FFFF00"/>
                            </a:highlight>
                            <a:latin typeface="Cambria Math"/>
                          </a:rPr>
                          <m:t>𝒒</m:t>
                        </m:r>
                        <m:r>
                          <a:rPr lang="en-GB" sz="1600" i="1">
                            <a:highlight>
                              <a:srgbClr val="FFFF00"/>
                            </a:highlight>
                            <a:latin typeface="Cambria Math"/>
                          </a:rPr>
                          <m:t>+</m:t>
                        </m:r>
                        <m:sSub>
                          <m:sSubPr>
                            <m:ctrlPr>
                              <a:rPr lang="en-GB" sz="1600" i="1">
                                <a:highlight>
                                  <a:srgbClr val="FFFF00"/>
                                </a:highlight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GB" sz="1600" b="1" i="1">
                                <a:highlight>
                                  <a:srgbClr val="FFFF00"/>
                                </a:highlight>
                                <a:latin typeface="Cambria Math"/>
                              </a:rPr>
                              <m:t>𝒒</m:t>
                            </m:r>
                          </m:e>
                          <m:sub>
                            <m:r>
                              <a:rPr lang="en-GB" sz="1600" i="1">
                                <a:highlight>
                                  <a:srgbClr val="FFFF00"/>
                                </a:highlight>
                                <a:latin typeface="Cambria Math"/>
                              </a:rPr>
                              <m:t>0</m:t>
                            </m:r>
                          </m:sub>
                        </m:sSub>
                      </m:e>
                    </m:d>
                  </m:oMath>
                </a14:m>
                <a:r>
                  <a:rPr lang="en-GB" sz="1600" dirty="0">
                    <a:highlight>
                      <a:srgbClr val="FFFF00"/>
                    </a:highlight>
                  </a:rPr>
                  <a:t> is evaluated in time domain, and then transformed back to frequency domain (Alternating Time Frequency)</a:t>
                </a:r>
              </a:p>
              <a:p>
                <a:r>
                  <a:rPr lang="en-GB" sz="1600" i="1" dirty="0"/>
                  <a:t>ω</a:t>
                </a:r>
                <a:r>
                  <a:rPr lang="en-GB" sz="1600" dirty="0"/>
                  <a:t> relates to fundamental period</a:t>
                </a:r>
              </a:p>
              <a:p>
                <a:r>
                  <a:rPr lang="en-GB" sz="1600" dirty="0"/>
                  <a:t>Results in form: </a:t>
                </a:r>
                <a14:m>
                  <m:oMath xmlns:m="http://schemas.openxmlformats.org/officeDocument/2006/math">
                    <m:r>
                      <a:rPr lang="el-GR" sz="1600" b="1" i="1">
                        <a:latin typeface="Cambria Math"/>
                        <a:ea typeface="Cambria Math"/>
                      </a:rPr>
                      <m:t>𝜞</m:t>
                    </m:r>
                    <m:d>
                      <m:dPr>
                        <m:ctrlPr>
                          <a:rPr lang="en-GB" sz="1600" i="1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dPr>
                      <m:e>
                        <m:r>
                          <a:rPr lang="en-GB" sz="1600" i="1" smtClean="0">
                            <a:latin typeface="Cambria Math"/>
                            <a:ea typeface="Cambria Math"/>
                          </a:rPr>
                          <m:t>𝜔</m:t>
                        </m:r>
                      </m:e>
                    </m:d>
                    <m:r>
                      <a:rPr lang="en-GB" sz="1600" b="1" i="1">
                        <a:latin typeface="Cambria Math"/>
                        <a:ea typeface="Cambria Math"/>
                      </a:rPr>
                      <m:t>𝑾</m:t>
                    </m:r>
                    <m:r>
                      <a:rPr lang="en-GB" sz="1600" i="1">
                        <a:latin typeface="Cambria Math"/>
                        <a:ea typeface="Cambria Math"/>
                      </a:rPr>
                      <m:t>+</m:t>
                    </m:r>
                    <m:sSub>
                      <m:sSubPr>
                        <m:ctrlPr>
                          <a:rPr lang="en-GB" sz="1600" b="1" i="1" smtClean="0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GB" sz="1600" b="1" i="1" smtClean="0">
                            <a:latin typeface="Cambria Math"/>
                            <a:ea typeface="Cambria Math"/>
                          </a:rPr>
                          <m:t>𝑵</m:t>
                        </m:r>
                      </m:e>
                      <m:sub>
                        <m:r>
                          <a:rPr lang="en-GB" sz="1600" b="1" i="1" smtClean="0">
                            <a:latin typeface="Cambria Math"/>
                            <a:ea typeface="Cambria Math"/>
                          </a:rPr>
                          <m:t>𝒘</m:t>
                        </m:r>
                      </m:sub>
                    </m:sSub>
                    <m:d>
                      <m:dPr>
                        <m:ctrlPr>
                          <a:rPr lang="en-GB" sz="1600" b="1" i="1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dPr>
                      <m:e>
                        <m:r>
                          <a:rPr lang="en-GB" sz="1600" b="1" i="1">
                            <a:latin typeface="Cambria Math"/>
                            <a:ea typeface="Cambria Math"/>
                          </a:rPr>
                          <m:t>𝑾</m:t>
                        </m:r>
                      </m:e>
                    </m:d>
                    <m:r>
                      <a:rPr lang="en-GB" sz="1600" b="1" i="1">
                        <a:latin typeface="Cambria Math"/>
                        <a:ea typeface="Cambria Math"/>
                      </a:rPr>
                      <m:t>=</m:t>
                    </m:r>
                    <m:r>
                      <a:rPr lang="en-GB" sz="1600" b="1" i="1">
                        <a:latin typeface="Cambria Math"/>
                        <a:ea typeface="Cambria Math"/>
                      </a:rPr>
                      <m:t>𝟎</m:t>
                    </m:r>
                  </m:oMath>
                </a14:m>
                <a:endParaRPr lang="en-GB" sz="1600" b="1" dirty="0">
                  <a:ea typeface="Cambria Math"/>
                </a:endParaRPr>
              </a:p>
              <a:p>
                <a:r>
                  <a:rPr lang="en-GB" sz="1600" dirty="0"/>
                  <a:t>Where </a:t>
                </a:r>
                <a14:m>
                  <m:oMath xmlns:m="http://schemas.openxmlformats.org/officeDocument/2006/math">
                    <m:r>
                      <a:rPr lang="el-GR" sz="1600" b="1" i="1">
                        <a:latin typeface="Cambria Math"/>
                        <a:ea typeface="Cambria Math"/>
                      </a:rPr>
                      <m:t>𝜞</m:t>
                    </m:r>
                    <m:d>
                      <m:dPr>
                        <m:ctrlPr>
                          <a:rPr lang="en-GB" sz="1600" i="1"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dPr>
                      <m:e>
                        <m:r>
                          <a:rPr lang="en-GB" sz="1600" i="1">
                            <a:latin typeface="Cambria Math"/>
                            <a:ea typeface="Cambria Math"/>
                          </a:rPr>
                          <m:t>𝜔</m:t>
                        </m:r>
                      </m:e>
                    </m:d>
                  </m:oMath>
                </a14:m>
                <a:r>
                  <a:rPr lang="en-GB" sz="1600" dirty="0"/>
                  <a:t> is a matrix of linear terms, </a:t>
                </a:r>
                <a14:m>
                  <m:oMath xmlns:m="http://schemas.openxmlformats.org/officeDocument/2006/math">
                    <m:r>
                      <a:rPr lang="en-GB" sz="1600" b="1" i="1">
                        <a:latin typeface="Cambria Math"/>
                        <a:ea typeface="Cambria Math"/>
                      </a:rPr>
                      <m:t>𝑾</m:t>
                    </m:r>
                  </m:oMath>
                </a14:m>
                <a:r>
                  <a:rPr lang="en-GB" sz="1600" dirty="0"/>
                  <a:t> is a vector of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6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GB" sz="1600" i="1">
                            <a:latin typeface="Cambria Math"/>
                          </a:rPr>
                          <m:t>𝑝</m:t>
                        </m:r>
                      </m:e>
                      <m:sub>
                        <m:r>
                          <a:rPr lang="en-GB" sz="1600" i="1">
                            <a:latin typeface="Cambria Math"/>
                          </a:rPr>
                          <m:t>𝑛</m:t>
                        </m:r>
                      </m:sub>
                    </m:sSub>
                  </m:oMath>
                </a14:m>
                <a:r>
                  <a:rPr lang="en-GB" sz="1600" dirty="0"/>
                  <a:t>s,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sz="1600" b="1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sSubPr>
                      <m:e>
                        <m:r>
                          <a:rPr lang="en-GB" sz="1600" b="1" i="1">
                            <a:highlight>
                              <a:srgbClr val="FFFF00"/>
                            </a:highlight>
                            <a:latin typeface="Cambria Math"/>
                            <a:ea typeface="Cambria Math"/>
                          </a:rPr>
                          <m:t>𝑵</m:t>
                        </m:r>
                      </m:e>
                      <m:sub>
                        <m:r>
                          <a:rPr lang="en-GB" sz="1600" b="1" i="1">
                            <a:highlight>
                              <a:srgbClr val="FFFF00"/>
                            </a:highlight>
                            <a:latin typeface="Cambria Math"/>
                            <a:ea typeface="Cambria Math"/>
                          </a:rPr>
                          <m:t>𝒘</m:t>
                        </m:r>
                      </m:sub>
                    </m:sSub>
                    <m:d>
                      <m:dPr>
                        <m:ctrlPr>
                          <a:rPr lang="en-GB" sz="1600" b="1" i="1">
                            <a:highlight>
                              <a:srgbClr val="FFFF00"/>
                            </a:highlight>
                            <a:latin typeface="Cambria Math" panose="02040503050406030204" pitchFamily="18" charset="0"/>
                            <a:ea typeface="Cambria Math"/>
                          </a:rPr>
                        </m:ctrlPr>
                      </m:dPr>
                      <m:e>
                        <m:r>
                          <a:rPr lang="en-GB" sz="1600" b="1" i="1">
                            <a:highlight>
                              <a:srgbClr val="FFFF00"/>
                            </a:highlight>
                            <a:latin typeface="Cambria Math"/>
                            <a:ea typeface="Cambria Math"/>
                          </a:rPr>
                          <m:t>𝑾</m:t>
                        </m:r>
                      </m:e>
                    </m:d>
                  </m:oMath>
                </a14:m>
                <a:r>
                  <a:rPr lang="en-GB" sz="1600" dirty="0">
                    <a:highlight>
                      <a:srgbClr val="FFFF00"/>
                    </a:highlight>
                  </a:rPr>
                  <a:t> is result of ATF process</a:t>
                </a:r>
              </a:p>
              <a:p>
                <a:endParaRPr lang="en-GB" sz="1600" dirty="0"/>
              </a:p>
            </p:txBody>
          </p:sp>
        </mc:Choice>
        <mc:Fallback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89689" y="993338"/>
                <a:ext cx="5614532" cy="3703464"/>
              </a:xfrm>
              <a:blipFill>
                <a:blip r:embed="rId2"/>
                <a:stretch>
                  <a:fillRect l="-434" t="-494" b="-9226"/>
                </a:stretch>
              </a:blipFill>
            </p:spPr>
            <p:txBody>
              <a:bodyPr/>
              <a:lstStyle/>
              <a:p>
                <a:r>
                  <a:rPr lang="tr-TR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4221" y="1639969"/>
            <a:ext cx="3340768" cy="2594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2120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Solution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81164" y="1332399"/>
            <a:ext cx="4703045" cy="3394472"/>
          </a:xfrm>
        </p:spPr>
        <p:txBody>
          <a:bodyPr>
            <a:normAutofit fontScale="70000" lnSpcReduction="20000"/>
          </a:bodyPr>
          <a:lstStyle/>
          <a:p>
            <a:r>
              <a:rPr lang="en-GB" dirty="0"/>
              <a:t>Further assumption –amplitudes are exactly out of phase* hence real</a:t>
            </a:r>
          </a:p>
          <a:p>
            <a:pPr marL="514350" indent="-514350">
              <a:buFont typeface="+mj-lt"/>
              <a:buAutoNum type="arabicPeriod"/>
            </a:pPr>
            <a:r>
              <a:rPr lang="en-GB" u="sng" dirty="0"/>
              <a:t>Fix</a:t>
            </a:r>
            <a:r>
              <a:rPr lang="en-GB" dirty="0"/>
              <a:t> the first amplitude </a:t>
            </a:r>
            <a:r>
              <a:rPr lang="en-GB" i="1" dirty="0"/>
              <a:t>P</a:t>
            </a:r>
            <a:r>
              <a:rPr lang="en-GB" i="1" baseline="-25000" dirty="0"/>
              <a:t>1</a:t>
            </a:r>
            <a:r>
              <a:rPr lang="en-GB" dirty="0"/>
              <a:t>, guess the second </a:t>
            </a:r>
            <a:r>
              <a:rPr lang="en-GB" i="1" dirty="0"/>
              <a:t>P</a:t>
            </a:r>
            <a:r>
              <a:rPr lang="en-GB" i="1" baseline="-25000" dirty="0"/>
              <a:t>2</a:t>
            </a:r>
            <a:endParaRPr lang="en-GB" baseline="-25000" dirty="0"/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Evaluate </a:t>
            </a:r>
            <a:r>
              <a:rPr lang="el-GR" i="1" dirty="0"/>
              <a:t>ω</a:t>
            </a:r>
            <a:r>
              <a:rPr lang="en-GB" i="1" dirty="0"/>
              <a:t> </a:t>
            </a:r>
            <a:r>
              <a:rPr lang="en-GB" dirty="0"/>
              <a:t>with quadratic formula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/>
              <a:t>Check residual, use solver to iterate guess for </a:t>
            </a:r>
            <a:r>
              <a:rPr lang="en-GB" i="1" dirty="0"/>
              <a:t>P</a:t>
            </a:r>
            <a:r>
              <a:rPr lang="en-GB" i="1" baseline="-25000" dirty="0"/>
              <a:t>2</a:t>
            </a:r>
            <a:endParaRPr lang="en-GB" dirty="0"/>
          </a:p>
          <a:p>
            <a:r>
              <a:rPr lang="en-GB" dirty="0"/>
              <a:t>Then increment the fixed amplitude</a:t>
            </a:r>
            <a:r>
              <a:rPr lang="en-GB" i="1" dirty="0"/>
              <a:t> P</a:t>
            </a:r>
            <a:r>
              <a:rPr lang="en-GB" i="1" baseline="-25000" dirty="0"/>
              <a:t>1</a:t>
            </a:r>
            <a:r>
              <a:rPr lang="en-GB" dirty="0"/>
              <a:t> and repeat to form the backbone.</a:t>
            </a:r>
          </a:p>
        </p:txBody>
      </p:sp>
      <p:sp>
        <p:nvSpPr>
          <p:cNvPr id="4" name="Rectangle 3"/>
          <p:cNvSpPr/>
          <p:nvPr/>
        </p:nvSpPr>
        <p:spPr>
          <a:xfrm>
            <a:off x="5063855" y="4542205"/>
            <a:ext cx="375711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/>
              <a:t>(*</a:t>
            </a:r>
            <a:r>
              <a:rPr lang="en-GB" i="1" dirty="0"/>
              <a:t>they’re not really unless near onset</a:t>
            </a:r>
            <a:r>
              <a:rPr lang="en-GB" dirty="0"/>
              <a:t>) </a:t>
            </a:r>
          </a:p>
        </p:txBody>
      </p:sp>
    </p:spTree>
    <p:extLst>
      <p:ext uri="{BB962C8B-B14F-4D97-AF65-F5344CB8AC3E}">
        <p14:creationId xmlns:p14="http://schemas.microsoft.com/office/powerpoint/2010/main" val="8413694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Backbone at </a:t>
            </a:r>
            <a:r>
              <a:rPr lang="el-GR" dirty="0"/>
              <a:t>Ω</a:t>
            </a:r>
            <a:r>
              <a:rPr lang="en-GB" dirty="0"/>
              <a:t>=3.0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3002377" cy="3394472"/>
          </a:xfrm>
        </p:spPr>
        <p:txBody>
          <a:bodyPr>
            <a:normAutofit fontScale="70000" lnSpcReduction="20000"/>
          </a:bodyPr>
          <a:lstStyle/>
          <a:p>
            <a:r>
              <a:rPr lang="en-GB" dirty="0"/>
              <a:t>Looking for 2:1 resonance, but below drive speed where this is possible</a:t>
            </a:r>
          </a:p>
          <a:p>
            <a:r>
              <a:rPr lang="en-GB" dirty="0"/>
              <a:t>Constant radius whirl orbits, little contribution from backward whirl</a:t>
            </a:r>
          </a:p>
          <a:p>
            <a:r>
              <a:rPr lang="en-GB" dirty="0"/>
              <a:t>Whirl frequency increases but moves away from exact 2:1</a:t>
            </a:r>
          </a:p>
        </p:txBody>
      </p:sp>
      <p:pic>
        <p:nvPicPr>
          <p:cNvPr id="2053" name="Picture 5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3591" y="1462453"/>
            <a:ext cx="5096068" cy="256207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923011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Backbone at </a:t>
            </a:r>
            <a:r>
              <a:rPr lang="el-GR" dirty="0"/>
              <a:t>Ω</a:t>
            </a:r>
            <a:r>
              <a:rPr lang="en-GB" dirty="0"/>
              <a:t>=3.8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327235"/>
            <a:ext cx="3002377" cy="3394472"/>
          </a:xfrm>
        </p:spPr>
        <p:txBody>
          <a:bodyPr>
            <a:normAutofit fontScale="77500" lnSpcReduction="20000"/>
          </a:bodyPr>
          <a:lstStyle/>
          <a:p>
            <a:r>
              <a:rPr lang="en-GB" dirty="0"/>
              <a:t>Sudden appearance of fold bifurcations</a:t>
            </a:r>
          </a:p>
          <a:p>
            <a:r>
              <a:rPr lang="en-GB" dirty="0"/>
              <a:t>Strong contributions from backward whirl</a:t>
            </a:r>
          </a:p>
          <a:p>
            <a:r>
              <a:rPr lang="en-GB" dirty="0"/>
              <a:t>Stable solutions (on full system)  come from highlighted branch</a:t>
            </a:r>
          </a:p>
        </p:txBody>
      </p:sp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3093" y="1291925"/>
            <a:ext cx="6084291" cy="305890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5847502" y="2096713"/>
            <a:ext cx="1030884" cy="1624954"/>
            <a:chOff x="5847502" y="2096713"/>
            <a:chExt cx="1030884" cy="1624954"/>
          </a:xfrm>
        </p:grpSpPr>
        <p:sp>
          <p:nvSpPr>
            <p:cNvPr id="5" name="Freeform 4"/>
            <p:cNvSpPr/>
            <p:nvPr/>
          </p:nvSpPr>
          <p:spPr>
            <a:xfrm>
              <a:off x="5847502" y="2096713"/>
              <a:ext cx="1030884" cy="768795"/>
            </a:xfrm>
            <a:custGeom>
              <a:avLst/>
              <a:gdLst>
                <a:gd name="connsiteX0" fmla="*/ 0 w 1112423"/>
                <a:gd name="connsiteY0" fmla="*/ 0 h 768795"/>
                <a:gd name="connsiteX1" fmla="*/ 29121 w 1112423"/>
                <a:gd name="connsiteY1" fmla="*/ 11649 h 768795"/>
                <a:gd name="connsiteX2" fmla="*/ 46593 w 1112423"/>
                <a:gd name="connsiteY2" fmla="*/ 17473 h 768795"/>
                <a:gd name="connsiteX3" fmla="*/ 58242 w 1112423"/>
                <a:gd name="connsiteY3" fmla="*/ 34946 h 768795"/>
                <a:gd name="connsiteX4" fmla="*/ 75714 w 1112423"/>
                <a:gd name="connsiteY4" fmla="*/ 40770 h 768795"/>
                <a:gd name="connsiteX5" fmla="*/ 116484 w 1112423"/>
                <a:gd name="connsiteY5" fmla="*/ 58242 h 768795"/>
                <a:gd name="connsiteX6" fmla="*/ 133956 w 1112423"/>
                <a:gd name="connsiteY6" fmla="*/ 69891 h 768795"/>
                <a:gd name="connsiteX7" fmla="*/ 145605 w 1112423"/>
                <a:gd name="connsiteY7" fmla="*/ 81539 h 768795"/>
                <a:gd name="connsiteX8" fmla="*/ 163077 w 1112423"/>
                <a:gd name="connsiteY8" fmla="*/ 87363 h 768795"/>
                <a:gd name="connsiteX9" fmla="*/ 192198 w 1112423"/>
                <a:gd name="connsiteY9" fmla="*/ 110660 h 768795"/>
                <a:gd name="connsiteX10" fmla="*/ 209671 w 1112423"/>
                <a:gd name="connsiteY10" fmla="*/ 116484 h 768795"/>
                <a:gd name="connsiteX11" fmla="*/ 221319 w 1112423"/>
                <a:gd name="connsiteY11" fmla="*/ 128133 h 768795"/>
                <a:gd name="connsiteX12" fmla="*/ 273737 w 1112423"/>
                <a:gd name="connsiteY12" fmla="*/ 157254 h 768795"/>
                <a:gd name="connsiteX13" fmla="*/ 320331 w 1112423"/>
                <a:gd name="connsiteY13" fmla="*/ 192199 h 768795"/>
                <a:gd name="connsiteX14" fmla="*/ 343628 w 1112423"/>
                <a:gd name="connsiteY14" fmla="*/ 203848 h 768795"/>
                <a:gd name="connsiteX15" fmla="*/ 361100 w 1112423"/>
                <a:gd name="connsiteY15" fmla="*/ 215496 h 768795"/>
                <a:gd name="connsiteX16" fmla="*/ 384397 w 1112423"/>
                <a:gd name="connsiteY16" fmla="*/ 227144 h 768795"/>
                <a:gd name="connsiteX17" fmla="*/ 436815 w 1112423"/>
                <a:gd name="connsiteY17" fmla="*/ 250441 h 768795"/>
                <a:gd name="connsiteX18" fmla="*/ 454288 w 1112423"/>
                <a:gd name="connsiteY18" fmla="*/ 256265 h 768795"/>
                <a:gd name="connsiteX19" fmla="*/ 471760 w 1112423"/>
                <a:gd name="connsiteY19" fmla="*/ 262090 h 768795"/>
                <a:gd name="connsiteX20" fmla="*/ 500881 w 1112423"/>
                <a:gd name="connsiteY20" fmla="*/ 285386 h 768795"/>
                <a:gd name="connsiteX21" fmla="*/ 547475 w 1112423"/>
                <a:gd name="connsiteY21" fmla="*/ 308683 h 768795"/>
                <a:gd name="connsiteX22" fmla="*/ 564947 w 1112423"/>
                <a:gd name="connsiteY22" fmla="*/ 326156 h 768795"/>
                <a:gd name="connsiteX23" fmla="*/ 599893 w 1112423"/>
                <a:gd name="connsiteY23" fmla="*/ 337804 h 768795"/>
                <a:gd name="connsiteX24" fmla="*/ 611541 w 1112423"/>
                <a:gd name="connsiteY24" fmla="*/ 349453 h 768795"/>
                <a:gd name="connsiteX25" fmla="*/ 629014 w 1112423"/>
                <a:gd name="connsiteY25" fmla="*/ 355277 h 768795"/>
                <a:gd name="connsiteX26" fmla="*/ 658135 w 1112423"/>
                <a:gd name="connsiteY26" fmla="*/ 384398 h 768795"/>
                <a:gd name="connsiteX27" fmla="*/ 693080 w 1112423"/>
                <a:gd name="connsiteY27" fmla="*/ 401870 h 768795"/>
                <a:gd name="connsiteX28" fmla="*/ 716377 w 1112423"/>
                <a:gd name="connsiteY28" fmla="*/ 425167 h 768795"/>
                <a:gd name="connsiteX29" fmla="*/ 728025 w 1112423"/>
                <a:gd name="connsiteY29" fmla="*/ 436816 h 768795"/>
                <a:gd name="connsiteX30" fmla="*/ 751322 w 1112423"/>
                <a:gd name="connsiteY30" fmla="*/ 442640 h 768795"/>
                <a:gd name="connsiteX31" fmla="*/ 774619 w 1112423"/>
                <a:gd name="connsiteY31" fmla="*/ 471761 h 768795"/>
                <a:gd name="connsiteX32" fmla="*/ 792091 w 1112423"/>
                <a:gd name="connsiteY32" fmla="*/ 483409 h 768795"/>
                <a:gd name="connsiteX33" fmla="*/ 821212 w 1112423"/>
                <a:gd name="connsiteY33" fmla="*/ 500882 h 768795"/>
                <a:gd name="connsiteX34" fmla="*/ 850333 w 1112423"/>
                <a:gd name="connsiteY34" fmla="*/ 518355 h 768795"/>
                <a:gd name="connsiteX35" fmla="*/ 861982 w 1112423"/>
                <a:gd name="connsiteY35" fmla="*/ 530003 h 768795"/>
                <a:gd name="connsiteX36" fmla="*/ 896927 w 1112423"/>
                <a:gd name="connsiteY36" fmla="*/ 547476 h 768795"/>
                <a:gd name="connsiteX37" fmla="*/ 914400 w 1112423"/>
                <a:gd name="connsiteY37" fmla="*/ 564948 h 768795"/>
                <a:gd name="connsiteX38" fmla="*/ 955169 w 1112423"/>
                <a:gd name="connsiteY38" fmla="*/ 582421 h 768795"/>
                <a:gd name="connsiteX39" fmla="*/ 972642 w 1112423"/>
                <a:gd name="connsiteY39" fmla="*/ 605718 h 768795"/>
                <a:gd name="connsiteX40" fmla="*/ 995938 w 1112423"/>
                <a:gd name="connsiteY40" fmla="*/ 623190 h 768795"/>
                <a:gd name="connsiteX41" fmla="*/ 1025060 w 1112423"/>
                <a:gd name="connsiteY41" fmla="*/ 646487 h 768795"/>
                <a:gd name="connsiteX42" fmla="*/ 1054181 w 1112423"/>
                <a:gd name="connsiteY42" fmla="*/ 675608 h 768795"/>
                <a:gd name="connsiteX43" fmla="*/ 1065829 w 1112423"/>
                <a:gd name="connsiteY43" fmla="*/ 693081 h 768795"/>
                <a:gd name="connsiteX44" fmla="*/ 1083302 w 1112423"/>
                <a:gd name="connsiteY44" fmla="*/ 710553 h 768795"/>
                <a:gd name="connsiteX45" fmla="*/ 1094950 w 1112423"/>
                <a:gd name="connsiteY45" fmla="*/ 728026 h 768795"/>
                <a:gd name="connsiteX46" fmla="*/ 1112423 w 1112423"/>
                <a:gd name="connsiteY46" fmla="*/ 768795 h 7687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</a:cxnLst>
              <a:rect l="l" t="t" r="r" b="b"/>
              <a:pathLst>
                <a:path w="1112423" h="768795">
                  <a:moveTo>
                    <a:pt x="0" y="0"/>
                  </a:moveTo>
                  <a:cubicBezTo>
                    <a:pt x="9707" y="3883"/>
                    <a:pt x="19332" y="7978"/>
                    <a:pt x="29121" y="11649"/>
                  </a:cubicBezTo>
                  <a:cubicBezTo>
                    <a:pt x="34869" y="13805"/>
                    <a:pt x="41799" y="13638"/>
                    <a:pt x="46593" y="17473"/>
                  </a:cubicBezTo>
                  <a:cubicBezTo>
                    <a:pt x="52059" y="21846"/>
                    <a:pt x="52776" y="30573"/>
                    <a:pt x="58242" y="34946"/>
                  </a:cubicBezTo>
                  <a:cubicBezTo>
                    <a:pt x="63036" y="38781"/>
                    <a:pt x="70223" y="38025"/>
                    <a:pt x="75714" y="40770"/>
                  </a:cubicBezTo>
                  <a:cubicBezTo>
                    <a:pt x="115934" y="60880"/>
                    <a:pt x="68000" y="46122"/>
                    <a:pt x="116484" y="58242"/>
                  </a:cubicBezTo>
                  <a:cubicBezTo>
                    <a:pt x="122308" y="62125"/>
                    <a:pt x="128490" y="65518"/>
                    <a:pt x="133956" y="69891"/>
                  </a:cubicBezTo>
                  <a:cubicBezTo>
                    <a:pt x="138244" y="73321"/>
                    <a:pt x="140896" y="78714"/>
                    <a:pt x="145605" y="81539"/>
                  </a:cubicBezTo>
                  <a:cubicBezTo>
                    <a:pt x="150869" y="84697"/>
                    <a:pt x="157253" y="85422"/>
                    <a:pt x="163077" y="87363"/>
                  </a:cubicBezTo>
                  <a:cubicBezTo>
                    <a:pt x="173911" y="98197"/>
                    <a:pt x="177504" y="103313"/>
                    <a:pt x="192198" y="110660"/>
                  </a:cubicBezTo>
                  <a:cubicBezTo>
                    <a:pt x="197689" y="113406"/>
                    <a:pt x="203847" y="114543"/>
                    <a:pt x="209671" y="116484"/>
                  </a:cubicBezTo>
                  <a:cubicBezTo>
                    <a:pt x="213554" y="120367"/>
                    <a:pt x="216610" y="125308"/>
                    <a:pt x="221319" y="128133"/>
                  </a:cubicBezTo>
                  <a:cubicBezTo>
                    <a:pt x="257947" y="150110"/>
                    <a:pt x="220290" y="103812"/>
                    <a:pt x="273737" y="157254"/>
                  </a:cubicBezTo>
                  <a:cubicBezTo>
                    <a:pt x="290119" y="173634"/>
                    <a:pt x="293990" y="179028"/>
                    <a:pt x="320331" y="192199"/>
                  </a:cubicBezTo>
                  <a:cubicBezTo>
                    <a:pt x="328097" y="196082"/>
                    <a:pt x="336090" y="199540"/>
                    <a:pt x="343628" y="203848"/>
                  </a:cubicBezTo>
                  <a:cubicBezTo>
                    <a:pt x="349705" y="207321"/>
                    <a:pt x="355023" y="212023"/>
                    <a:pt x="361100" y="215496"/>
                  </a:cubicBezTo>
                  <a:cubicBezTo>
                    <a:pt x="368638" y="219804"/>
                    <a:pt x="376859" y="222836"/>
                    <a:pt x="384397" y="227144"/>
                  </a:cubicBezTo>
                  <a:cubicBezTo>
                    <a:pt x="423164" y="249296"/>
                    <a:pt x="375799" y="230103"/>
                    <a:pt x="436815" y="250441"/>
                  </a:cubicBezTo>
                  <a:lnTo>
                    <a:pt x="454288" y="256265"/>
                  </a:lnTo>
                  <a:lnTo>
                    <a:pt x="471760" y="262090"/>
                  </a:lnTo>
                  <a:cubicBezTo>
                    <a:pt x="483747" y="274076"/>
                    <a:pt x="484719" y="276570"/>
                    <a:pt x="500881" y="285386"/>
                  </a:cubicBezTo>
                  <a:cubicBezTo>
                    <a:pt x="516125" y="293701"/>
                    <a:pt x="547475" y="308683"/>
                    <a:pt x="547475" y="308683"/>
                  </a:cubicBezTo>
                  <a:cubicBezTo>
                    <a:pt x="553299" y="314507"/>
                    <a:pt x="557747" y="322156"/>
                    <a:pt x="564947" y="326156"/>
                  </a:cubicBezTo>
                  <a:cubicBezTo>
                    <a:pt x="575681" y="332119"/>
                    <a:pt x="599893" y="337804"/>
                    <a:pt x="599893" y="337804"/>
                  </a:cubicBezTo>
                  <a:cubicBezTo>
                    <a:pt x="603776" y="341687"/>
                    <a:pt x="606832" y="346628"/>
                    <a:pt x="611541" y="349453"/>
                  </a:cubicBezTo>
                  <a:cubicBezTo>
                    <a:pt x="616805" y="352612"/>
                    <a:pt x="624220" y="351442"/>
                    <a:pt x="629014" y="355277"/>
                  </a:cubicBezTo>
                  <a:cubicBezTo>
                    <a:pt x="667846" y="386342"/>
                    <a:pt x="611535" y="361097"/>
                    <a:pt x="658135" y="384398"/>
                  </a:cubicBezTo>
                  <a:cubicBezTo>
                    <a:pt x="682938" y="396800"/>
                    <a:pt x="669712" y="381841"/>
                    <a:pt x="693080" y="401870"/>
                  </a:cubicBezTo>
                  <a:cubicBezTo>
                    <a:pt x="701418" y="409017"/>
                    <a:pt x="708611" y="417401"/>
                    <a:pt x="716377" y="425167"/>
                  </a:cubicBezTo>
                  <a:cubicBezTo>
                    <a:pt x="720260" y="429050"/>
                    <a:pt x="722698" y="435484"/>
                    <a:pt x="728025" y="436816"/>
                  </a:cubicBezTo>
                  <a:lnTo>
                    <a:pt x="751322" y="442640"/>
                  </a:lnTo>
                  <a:cubicBezTo>
                    <a:pt x="759971" y="455614"/>
                    <a:pt x="762763" y="462276"/>
                    <a:pt x="774619" y="471761"/>
                  </a:cubicBezTo>
                  <a:cubicBezTo>
                    <a:pt x="780085" y="476134"/>
                    <a:pt x="786625" y="479036"/>
                    <a:pt x="792091" y="483409"/>
                  </a:cubicBezTo>
                  <a:cubicBezTo>
                    <a:pt x="814933" y="501683"/>
                    <a:pt x="790870" y="490768"/>
                    <a:pt x="821212" y="500882"/>
                  </a:cubicBezTo>
                  <a:cubicBezTo>
                    <a:pt x="850728" y="530396"/>
                    <a:pt x="812530" y="495672"/>
                    <a:pt x="850333" y="518355"/>
                  </a:cubicBezTo>
                  <a:cubicBezTo>
                    <a:pt x="855042" y="521180"/>
                    <a:pt x="857694" y="526573"/>
                    <a:pt x="861982" y="530003"/>
                  </a:cubicBezTo>
                  <a:cubicBezTo>
                    <a:pt x="878111" y="542906"/>
                    <a:pt x="878472" y="541324"/>
                    <a:pt x="896927" y="547476"/>
                  </a:cubicBezTo>
                  <a:cubicBezTo>
                    <a:pt x="902751" y="553300"/>
                    <a:pt x="907698" y="560161"/>
                    <a:pt x="914400" y="564948"/>
                  </a:cubicBezTo>
                  <a:cubicBezTo>
                    <a:pt x="926998" y="573947"/>
                    <a:pt x="940907" y="577667"/>
                    <a:pt x="955169" y="582421"/>
                  </a:cubicBezTo>
                  <a:cubicBezTo>
                    <a:pt x="960993" y="590187"/>
                    <a:pt x="965778" y="598854"/>
                    <a:pt x="972642" y="605718"/>
                  </a:cubicBezTo>
                  <a:cubicBezTo>
                    <a:pt x="979506" y="612582"/>
                    <a:pt x="988481" y="616976"/>
                    <a:pt x="995938" y="623190"/>
                  </a:cubicBezTo>
                  <a:cubicBezTo>
                    <a:pt x="1029131" y="650851"/>
                    <a:pt x="981866" y="617692"/>
                    <a:pt x="1025060" y="646487"/>
                  </a:cubicBezTo>
                  <a:cubicBezTo>
                    <a:pt x="1056121" y="693082"/>
                    <a:pt x="1015353" y="636780"/>
                    <a:pt x="1054181" y="675608"/>
                  </a:cubicBezTo>
                  <a:cubicBezTo>
                    <a:pt x="1059131" y="680558"/>
                    <a:pt x="1061348" y="687704"/>
                    <a:pt x="1065829" y="693081"/>
                  </a:cubicBezTo>
                  <a:cubicBezTo>
                    <a:pt x="1071102" y="699409"/>
                    <a:pt x="1078029" y="704225"/>
                    <a:pt x="1083302" y="710553"/>
                  </a:cubicBezTo>
                  <a:cubicBezTo>
                    <a:pt x="1087783" y="715930"/>
                    <a:pt x="1092107" y="721629"/>
                    <a:pt x="1094950" y="728026"/>
                  </a:cubicBezTo>
                  <a:cubicBezTo>
                    <a:pt x="1114974" y="773083"/>
                    <a:pt x="1096236" y="752611"/>
                    <a:pt x="1112423" y="768795"/>
                  </a:cubicBezTo>
                </a:path>
              </a:pathLst>
            </a:custGeom>
            <a:noFill/>
            <a:ln w="76200">
              <a:solidFill>
                <a:srgbClr val="FFFF00">
                  <a:alpha val="56000"/>
                </a:srgb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7" name="Freeform 6"/>
            <p:cNvSpPr/>
            <p:nvPr/>
          </p:nvSpPr>
          <p:spPr>
            <a:xfrm>
              <a:off x="5864973" y="3209137"/>
              <a:ext cx="1013413" cy="512530"/>
            </a:xfrm>
            <a:custGeom>
              <a:avLst/>
              <a:gdLst>
                <a:gd name="connsiteX0" fmla="*/ 0 w 1071654"/>
                <a:gd name="connsiteY0" fmla="*/ 0 h 611653"/>
                <a:gd name="connsiteX1" fmla="*/ 29121 w 1071654"/>
                <a:gd name="connsiteY1" fmla="*/ 5825 h 611653"/>
                <a:gd name="connsiteX2" fmla="*/ 46594 w 1071654"/>
                <a:gd name="connsiteY2" fmla="*/ 17473 h 611653"/>
                <a:gd name="connsiteX3" fmla="*/ 69891 w 1071654"/>
                <a:gd name="connsiteY3" fmla="*/ 23297 h 611653"/>
                <a:gd name="connsiteX4" fmla="*/ 81539 w 1071654"/>
                <a:gd name="connsiteY4" fmla="*/ 34946 h 611653"/>
                <a:gd name="connsiteX5" fmla="*/ 104836 w 1071654"/>
                <a:gd name="connsiteY5" fmla="*/ 69891 h 611653"/>
                <a:gd name="connsiteX6" fmla="*/ 122309 w 1071654"/>
                <a:gd name="connsiteY6" fmla="*/ 87363 h 611653"/>
                <a:gd name="connsiteX7" fmla="*/ 151430 w 1071654"/>
                <a:gd name="connsiteY7" fmla="*/ 139781 h 611653"/>
                <a:gd name="connsiteX8" fmla="*/ 163078 w 1071654"/>
                <a:gd name="connsiteY8" fmla="*/ 151430 h 611653"/>
                <a:gd name="connsiteX9" fmla="*/ 174726 w 1071654"/>
                <a:gd name="connsiteY9" fmla="*/ 168902 h 611653"/>
                <a:gd name="connsiteX10" fmla="*/ 198023 w 1071654"/>
                <a:gd name="connsiteY10" fmla="*/ 186375 h 611653"/>
                <a:gd name="connsiteX11" fmla="*/ 227144 w 1071654"/>
                <a:gd name="connsiteY11" fmla="*/ 203847 h 611653"/>
                <a:gd name="connsiteX12" fmla="*/ 256265 w 1071654"/>
                <a:gd name="connsiteY12" fmla="*/ 227144 h 611653"/>
                <a:gd name="connsiteX13" fmla="*/ 273738 w 1071654"/>
                <a:gd name="connsiteY13" fmla="*/ 232968 h 611653"/>
                <a:gd name="connsiteX14" fmla="*/ 302859 w 1071654"/>
                <a:gd name="connsiteY14" fmla="*/ 256265 h 611653"/>
                <a:gd name="connsiteX15" fmla="*/ 320331 w 1071654"/>
                <a:gd name="connsiteY15" fmla="*/ 262089 h 611653"/>
                <a:gd name="connsiteX16" fmla="*/ 366925 w 1071654"/>
                <a:gd name="connsiteY16" fmla="*/ 273738 h 611653"/>
                <a:gd name="connsiteX17" fmla="*/ 401870 w 1071654"/>
                <a:gd name="connsiteY17" fmla="*/ 291210 h 611653"/>
                <a:gd name="connsiteX18" fmla="*/ 436816 w 1071654"/>
                <a:gd name="connsiteY18" fmla="*/ 308683 h 611653"/>
                <a:gd name="connsiteX19" fmla="*/ 454288 w 1071654"/>
                <a:gd name="connsiteY19" fmla="*/ 320332 h 611653"/>
                <a:gd name="connsiteX20" fmla="*/ 477585 w 1071654"/>
                <a:gd name="connsiteY20" fmla="*/ 331980 h 611653"/>
                <a:gd name="connsiteX21" fmla="*/ 495058 w 1071654"/>
                <a:gd name="connsiteY21" fmla="*/ 349453 h 611653"/>
                <a:gd name="connsiteX22" fmla="*/ 512530 w 1071654"/>
                <a:gd name="connsiteY22" fmla="*/ 355277 h 611653"/>
                <a:gd name="connsiteX23" fmla="*/ 547475 w 1071654"/>
                <a:gd name="connsiteY23" fmla="*/ 378574 h 611653"/>
                <a:gd name="connsiteX24" fmla="*/ 564948 w 1071654"/>
                <a:gd name="connsiteY24" fmla="*/ 390222 h 611653"/>
                <a:gd name="connsiteX25" fmla="*/ 588245 w 1071654"/>
                <a:gd name="connsiteY25" fmla="*/ 401870 h 611653"/>
                <a:gd name="connsiteX26" fmla="*/ 605717 w 1071654"/>
                <a:gd name="connsiteY26" fmla="*/ 407695 h 611653"/>
                <a:gd name="connsiteX27" fmla="*/ 646487 w 1071654"/>
                <a:gd name="connsiteY27" fmla="*/ 425167 h 611653"/>
                <a:gd name="connsiteX28" fmla="*/ 675608 w 1071654"/>
                <a:gd name="connsiteY28" fmla="*/ 442640 h 611653"/>
                <a:gd name="connsiteX29" fmla="*/ 722202 w 1071654"/>
                <a:gd name="connsiteY29" fmla="*/ 465937 h 611653"/>
                <a:gd name="connsiteX30" fmla="*/ 751323 w 1071654"/>
                <a:gd name="connsiteY30" fmla="*/ 477585 h 611653"/>
                <a:gd name="connsiteX31" fmla="*/ 780444 w 1071654"/>
                <a:gd name="connsiteY31" fmla="*/ 500882 h 611653"/>
                <a:gd name="connsiteX32" fmla="*/ 803740 w 1071654"/>
                <a:gd name="connsiteY32" fmla="*/ 512530 h 611653"/>
                <a:gd name="connsiteX33" fmla="*/ 850334 w 1071654"/>
                <a:gd name="connsiteY33" fmla="*/ 530003 h 611653"/>
                <a:gd name="connsiteX34" fmla="*/ 885279 w 1071654"/>
                <a:gd name="connsiteY34" fmla="*/ 553300 h 611653"/>
                <a:gd name="connsiteX35" fmla="*/ 949345 w 1071654"/>
                <a:gd name="connsiteY35" fmla="*/ 576596 h 611653"/>
                <a:gd name="connsiteX36" fmla="*/ 995939 w 1071654"/>
                <a:gd name="connsiteY36" fmla="*/ 588245 h 611653"/>
                <a:gd name="connsiteX37" fmla="*/ 1019236 w 1071654"/>
                <a:gd name="connsiteY37" fmla="*/ 594069 h 611653"/>
                <a:gd name="connsiteX38" fmla="*/ 1030884 w 1071654"/>
                <a:gd name="connsiteY38" fmla="*/ 605718 h 611653"/>
                <a:gd name="connsiteX39" fmla="*/ 1071654 w 1071654"/>
                <a:gd name="connsiteY39" fmla="*/ 611542 h 611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071654" h="611653">
                  <a:moveTo>
                    <a:pt x="0" y="0"/>
                  </a:moveTo>
                  <a:cubicBezTo>
                    <a:pt x="9707" y="1942"/>
                    <a:pt x="19852" y="2349"/>
                    <a:pt x="29121" y="5825"/>
                  </a:cubicBezTo>
                  <a:cubicBezTo>
                    <a:pt x="35675" y="8283"/>
                    <a:pt x="40160" y="14716"/>
                    <a:pt x="46594" y="17473"/>
                  </a:cubicBezTo>
                  <a:cubicBezTo>
                    <a:pt x="53951" y="20626"/>
                    <a:pt x="62125" y="21356"/>
                    <a:pt x="69891" y="23297"/>
                  </a:cubicBezTo>
                  <a:cubicBezTo>
                    <a:pt x="73774" y="27180"/>
                    <a:pt x="78244" y="30553"/>
                    <a:pt x="81539" y="34946"/>
                  </a:cubicBezTo>
                  <a:cubicBezTo>
                    <a:pt x="89939" y="46146"/>
                    <a:pt x="94936" y="59992"/>
                    <a:pt x="104836" y="69891"/>
                  </a:cubicBezTo>
                  <a:lnTo>
                    <a:pt x="122309" y="87363"/>
                  </a:lnTo>
                  <a:cubicBezTo>
                    <a:pt x="129633" y="109336"/>
                    <a:pt x="131401" y="119751"/>
                    <a:pt x="151430" y="139781"/>
                  </a:cubicBezTo>
                  <a:cubicBezTo>
                    <a:pt x="155313" y="143664"/>
                    <a:pt x="159648" y="147142"/>
                    <a:pt x="163078" y="151430"/>
                  </a:cubicBezTo>
                  <a:cubicBezTo>
                    <a:pt x="167451" y="156896"/>
                    <a:pt x="169777" y="163953"/>
                    <a:pt x="174726" y="168902"/>
                  </a:cubicBezTo>
                  <a:cubicBezTo>
                    <a:pt x="181590" y="175766"/>
                    <a:pt x="190566" y="180161"/>
                    <a:pt x="198023" y="186375"/>
                  </a:cubicBezTo>
                  <a:cubicBezTo>
                    <a:pt x="219341" y="204140"/>
                    <a:pt x="198506" y="194301"/>
                    <a:pt x="227144" y="203847"/>
                  </a:cubicBezTo>
                  <a:cubicBezTo>
                    <a:pt x="237978" y="214681"/>
                    <a:pt x="241571" y="219797"/>
                    <a:pt x="256265" y="227144"/>
                  </a:cubicBezTo>
                  <a:cubicBezTo>
                    <a:pt x="261756" y="229890"/>
                    <a:pt x="267914" y="231027"/>
                    <a:pt x="273738" y="232968"/>
                  </a:cubicBezTo>
                  <a:cubicBezTo>
                    <a:pt x="284574" y="243805"/>
                    <a:pt x="288162" y="248917"/>
                    <a:pt x="302859" y="256265"/>
                  </a:cubicBezTo>
                  <a:cubicBezTo>
                    <a:pt x="308350" y="259010"/>
                    <a:pt x="314408" y="260474"/>
                    <a:pt x="320331" y="262089"/>
                  </a:cubicBezTo>
                  <a:cubicBezTo>
                    <a:pt x="335776" y="266301"/>
                    <a:pt x="366925" y="273738"/>
                    <a:pt x="366925" y="273738"/>
                  </a:cubicBezTo>
                  <a:cubicBezTo>
                    <a:pt x="417011" y="307127"/>
                    <a:pt x="353635" y="267092"/>
                    <a:pt x="401870" y="291210"/>
                  </a:cubicBezTo>
                  <a:cubicBezTo>
                    <a:pt x="447029" y="313790"/>
                    <a:pt x="392901" y="294045"/>
                    <a:pt x="436816" y="308683"/>
                  </a:cubicBezTo>
                  <a:cubicBezTo>
                    <a:pt x="442640" y="312566"/>
                    <a:pt x="448211" y="316859"/>
                    <a:pt x="454288" y="320332"/>
                  </a:cubicBezTo>
                  <a:cubicBezTo>
                    <a:pt x="461826" y="324640"/>
                    <a:pt x="470520" y="326934"/>
                    <a:pt x="477585" y="331980"/>
                  </a:cubicBezTo>
                  <a:cubicBezTo>
                    <a:pt x="484288" y="336768"/>
                    <a:pt x="488205" y="344884"/>
                    <a:pt x="495058" y="349453"/>
                  </a:cubicBezTo>
                  <a:cubicBezTo>
                    <a:pt x="500166" y="352858"/>
                    <a:pt x="507164" y="352296"/>
                    <a:pt x="512530" y="355277"/>
                  </a:cubicBezTo>
                  <a:cubicBezTo>
                    <a:pt x="524768" y="362076"/>
                    <a:pt x="535827" y="370808"/>
                    <a:pt x="547475" y="378574"/>
                  </a:cubicBezTo>
                  <a:cubicBezTo>
                    <a:pt x="553299" y="382457"/>
                    <a:pt x="558687" y="387092"/>
                    <a:pt x="564948" y="390222"/>
                  </a:cubicBezTo>
                  <a:cubicBezTo>
                    <a:pt x="572714" y="394105"/>
                    <a:pt x="580265" y="398450"/>
                    <a:pt x="588245" y="401870"/>
                  </a:cubicBezTo>
                  <a:cubicBezTo>
                    <a:pt x="593888" y="404288"/>
                    <a:pt x="600226" y="404949"/>
                    <a:pt x="605717" y="407695"/>
                  </a:cubicBezTo>
                  <a:cubicBezTo>
                    <a:pt x="645933" y="427803"/>
                    <a:pt x="598008" y="413048"/>
                    <a:pt x="646487" y="425167"/>
                  </a:cubicBezTo>
                  <a:cubicBezTo>
                    <a:pt x="666984" y="445666"/>
                    <a:pt x="647885" y="430039"/>
                    <a:pt x="675608" y="442640"/>
                  </a:cubicBezTo>
                  <a:cubicBezTo>
                    <a:pt x="691416" y="449825"/>
                    <a:pt x="706079" y="459488"/>
                    <a:pt x="722202" y="465937"/>
                  </a:cubicBezTo>
                  <a:cubicBezTo>
                    <a:pt x="731909" y="469820"/>
                    <a:pt x="741972" y="472910"/>
                    <a:pt x="751323" y="477585"/>
                  </a:cubicBezTo>
                  <a:cubicBezTo>
                    <a:pt x="793632" y="498739"/>
                    <a:pt x="747945" y="479215"/>
                    <a:pt x="780444" y="500882"/>
                  </a:cubicBezTo>
                  <a:cubicBezTo>
                    <a:pt x="787668" y="505698"/>
                    <a:pt x="795760" y="509110"/>
                    <a:pt x="803740" y="512530"/>
                  </a:cubicBezTo>
                  <a:cubicBezTo>
                    <a:pt x="828008" y="522930"/>
                    <a:pt x="820832" y="513911"/>
                    <a:pt x="850334" y="530003"/>
                  </a:cubicBezTo>
                  <a:cubicBezTo>
                    <a:pt x="862624" y="536707"/>
                    <a:pt x="872757" y="547039"/>
                    <a:pt x="885279" y="553300"/>
                  </a:cubicBezTo>
                  <a:cubicBezTo>
                    <a:pt x="918755" y="570037"/>
                    <a:pt x="904236" y="564567"/>
                    <a:pt x="949345" y="576596"/>
                  </a:cubicBezTo>
                  <a:cubicBezTo>
                    <a:pt x="964814" y="580721"/>
                    <a:pt x="980408" y="584362"/>
                    <a:pt x="995939" y="588245"/>
                  </a:cubicBezTo>
                  <a:lnTo>
                    <a:pt x="1019236" y="594069"/>
                  </a:lnTo>
                  <a:cubicBezTo>
                    <a:pt x="1023119" y="597952"/>
                    <a:pt x="1025973" y="603262"/>
                    <a:pt x="1030884" y="605718"/>
                  </a:cubicBezTo>
                  <a:cubicBezTo>
                    <a:pt x="1045357" y="612955"/>
                    <a:pt x="1056708" y="611542"/>
                    <a:pt x="1071654" y="611542"/>
                  </a:cubicBezTo>
                </a:path>
              </a:pathLst>
            </a:custGeom>
            <a:noFill/>
            <a:ln w="76200">
              <a:solidFill>
                <a:srgbClr val="FFFF00">
                  <a:alpha val="56000"/>
                </a:srgb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1744220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Pitchfork bifurcation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159588"/>
            <a:ext cx="4855444" cy="3394472"/>
          </a:xfrm>
        </p:spPr>
        <p:txBody>
          <a:bodyPr>
            <a:normAutofit fontScale="85000" lnSpcReduction="10000"/>
          </a:bodyPr>
          <a:lstStyle/>
          <a:p>
            <a:r>
              <a:rPr lang="en-GB" dirty="0"/>
              <a:t>Project back bone in terms of amplitudes</a:t>
            </a:r>
          </a:p>
          <a:p>
            <a:r>
              <a:rPr lang="en-GB" dirty="0"/>
              <a:t>If synchronous displacement is zero, obtain a perfect pitchfork</a:t>
            </a:r>
          </a:p>
          <a:p>
            <a:r>
              <a:rPr lang="en-GB" dirty="0"/>
              <a:t>Nonzero </a:t>
            </a:r>
            <a:r>
              <a:rPr lang="en-GB" dirty="0">
                <a:highlight>
                  <a:srgbClr val="FFFF00"/>
                </a:highlight>
              </a:rPr>
              <a:t>synchronous displacement </a:t>
            </a:r>
            <a:r>
              <a:rPr lang="en-GB" dirty="0"/>
              <a:t>breaks symmetry, causes imperfect pitchfork</a:t>
            </a:r>
          </a:p>
          <a:p>
            <a:endParaRPr lang="en-GB" dirty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2644" y="794085"/>
            <a:ext cx="3923511" cy="19725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100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12644" y="2856824"/>
            <a:ext cx="3923511" cy="19725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9701382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 and ongoing work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6260750" y="1379390"/>
            <a:ext cx="2147048" cy="288880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18653" y="1173889"/>
            <a:ext cx="538906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/>
              <a:t>Conclusions</a:t>
            </a:r>
            <a:r>
              <a:rPr lang="en-GB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Asynchronous partial contact orbits are a form of internal resonance in the rotating coordinate system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Many shaft speeds at which this can occur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Hence very rich dynamics of these systems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>
                <a:highlight>
                  <a:srgbClr val="FFFF00"/>
                </a:highlight>
              </a:rPr>
              <a:t>Conservative system can be extracted, and backbone analysis shows that internal resonance leads to an imperfect pitchfork bifurcation</a:t>
            </a:r>
          </a:p>
          <a:p>
            <a:r>
              <a:rPr lang="en-GB" b="1" dirty="0"/>
              <a:t>Ongoing work: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Experimental validation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Further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Impact mapping / grazing bifurcation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MDOF rotors</a:t>
            </a:r>
          </a:p>
        </p:txBody>
      </p:sp>
    </p:spTree>
    <p:extLst>
      <p:ext uri="{BB962C8B-B14F-4D97-AF65-F5344CB8AC3E}">
        <p14:creationId xmlns:p14="http://schemas.microsoft.com/office/powerpoint/2010/main" val="3497671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4656"/>
            <a:ext cx="8229600" cy="3394472"/>
          </a:xfrm>
        </p:spPr>
        <p:txBody>
          <a:bodyPr>
            <a:normAutofit fontScale="77500" lnSpcReduction="20000"/>
          </a:bodyPr>
          <a:lstStyle/>
          <a:p>
            <a:endParaRPr lang="en-GB" dirty="0"/>
          </a:p>
          <a:p>
            <a:pPr marL="0" indent="0">
              <a:buNone/>
            </a:pPr>
            <a:r>
              <a:rPr lang="en-GB" sz="2600" b="1" dirty="0"/>
              <a:t>Acknowledgements:</a:t>
            </a:r>
          </a:p>
          <a:p>
            <a:pPr marL="0" indent="0">
              <a:buNone/>
            </a:pPr>
            <a:r>
              <a:rPr lang="en-GB" sz="2600" dirty="0"/>
              <a:t>The research leading to these results has received funding from the EPSRC grant ‘Engineering nonlinearity’ EP/G036772/1. We acknowledge useful conversations with Andrea </a:t>
            </a:r>
            <a:r>
              <a:rPr lang="en-GB" sz="2600" dirty="0" err="1"/>
              <a:t>Zilli</a:t>
            </a:r>
            <a:r>
              <a:rPr lang="en-GB" sz="2600" dirty="0"/>
              <a:t>, Karin Mora and Joachim </a:t>
            </a:r>
            <a:r>
              <a:rPr lang="en-GB" sz="2600" dirty="0" err="1"/>
              <a:t>Sihler</a:t>
            </a:r>
            <a:r>
              <a:rPr lang="en-GB" sz="2600" dirty="0"/>
              <a:t>.</a:t>
            </a:r>
          </a:p>
          <a:p>
            <a:endParaRPr lang="en-GB" sz="2600" dirty="0"/>
          </a:p>
          <a:p>
            <a:pPr marL="0" indent="0">
              <a:buNone/>
            </a:pPr>
            <a:r>
              <a:rPr lang="en-GB" sz="2600" b="1" dirty="0"/>
              <a:t>For more detail see proceedings and:</a:t>
            </a:r>
          </a:p>
          <a:p>
            <a:r>
              <a:rPr lang="en-GB" sz="2600" i="1" dirty="0"/>
              <a:t>A. D. Shaw, A. R. Champneys, M. I. Friswell, Asynchronous partial contact motion due to internal resonance in multiple degree-of-freedom </a:t>
            </a:r>
            <a:r>
              <a:rPr lang="en-GB" sz="2600" i="1" dirty="0" err="1"/>
              <a:t>rotordynamics</a:t>
            </a:r>
            <a:r>
              <a:rPr lang="en-GB" sz="2600" i="1" dirty="0"/>
              <a:t>, Proc. R. Soc. A 2016 472 20160303; DOI: 10.1098/rspa.2016.0303. Published 31 August 2016 </a:t>
            </a:r>
            <a:endParaRPr lang="en-GB" sz="2600" dirty="0"/>
          </a:p>
        </p:txBody>
      </p:sp>
      <p:pic>
        <p:nvPicPr>
          <p:cNvPr id="4" name="Picture 3" descr="logo1m.jpg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757759" y="4278587"/>
            <a:ext cx="1982519" cy="588106"/>
          </a:xfrm>
          <a:prstGeom prst="rect">
            <a:avLst/>
          </a:prstGeom>
        </p:spPr>
      </p:pic>
      <p:pic>
        <p:nvPicPr>
          <p:cNvPr id="5" name="Picture 4" descr="epsrcLogo.jpg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04894" y="4285941"/>
            <a:ext cx="1435100" cy="57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8810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Rotor-stator contact background</a:t>
            </a:r>
          </a:p>
        </p:txBody>
      </p:sp>
      <p:pic>
        <p:nvPicPr>
          <p:cNvPr id="4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328328" y="960993"/>
            <a:ext cx="3329902" cy="29530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567262" y="3996235"/>
            <a:ext cx="285203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100" dirty="0"/>
              <a:t>R. I. </a:t>
            </a:r>
            <a:r>
              <a:rPr lang="en-GB" sz="1100" dirty="0" err="1"/>
              <a:t>Leine</a:t>
            </a:r>
            <a:r>
              <a:rPr lang="en-GB" sz="1100" dirty="0"/>
              <a:t> </a:t>
            </a:r>
            <a:r>
              <a:rPr lang="en-GB" sz="1100" i="1" dirty="0"/>
              <a:t>et al.</a:t>
            </a:r>
            <a:r>
              <a:rPr lang="en-GB" sz="1100" dirty="0"/>
              <a:t>, Stick-slip Whirl Interaction in </a:t>
            </a:r>
            <a:r>
              <a:rPr lang="en-GB" sz="1100" dirty="0" err="1"/>
              <a:t>Drillstring</a:t>
            </a:r>
            <a:r>
              <a:rPr lang="en-GB" sz="1100" dirty="0"/>
              <a:t> Dynamics, </a:t>
            </a:r>
            <a:r>
              <a:rPr lang="en-GB" sz="1100" i="1" dirty="0"/>
              <a:t>J. </a:t>
            </a:r>
            <a:r>
              <a:rPr lang="en-GB" sz="1100" i="1" dirty="0" err="1"/>
              <a:t>Vib</a:t>
            </a:r>
            <a:r>
              <a:rPr lang="en-GB" sz="1100" i="1" dirty="0"/>
              <a:t>. </a:t>
            </a:r>
            <a:r>
              <a:rPr lang="en-GB" sz="1100" i="1" dirty="0" err="1"/>
              <a:t>Acoust</a:t>
            </a:r>
            <a:r>
              <a:rPr lang="en-GB" sz="1100" i="1" dirty="0"/>
              <a:t>.</a:t>
            </a:r>
            <a:r>
              <a:rPr lang="en-GB" sz="1100" dirty="0"/>
              <a:t>, 2002</a:t>
            </a:r>
            <a:endParaRPr lang="en-GB" sz="1100" i="1" dirty="0"/>
          </a:p>
        </p:txBody>
      </p:sp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248169" y="2422383"/>
            <a:ext cx="3087240" cy="22845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49452" y="1153192"/>
            <a:ext cx="53302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Relevant to a huge range of applications from gas turbines to drilling rigs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Magnetic bearing systems also driving interest </a:t>
            </a:r>
          </a:p>
        </p:txBody>
      </p:sp>
    </p:spTree>
    <p:extLst>
      <p:ext uri="{BB962C8B-B14F-4D97-AF65-F5344CB8AC3E}">
        <p14:creationId xmlns:p14="http://schemas.microsoft.com/office/powerpoint/2010/main" val="3279763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GB" dirty="0"/>
              <a:t>History of rotor-stator contact phenomena: 1960s</a:t>
            </a: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66222" y="1205639"/>
            <a:ext cx="5389851" cy="32637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1" name="TextBox 20"/>
          <p:cNvSpPr txBox="1"/>
          <p:nvPr/>
        </p:nvSpPr>
        <p:spPr>
          <a:xfrm>
            <a:off x="3103202" y="4412673"/>
            <a:ext cx="59158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err="1"/>
              <a:t>Ehrich</a:t>
            </a:r>
            <a:r>
              <a:rPr lang="en-GB" dirty="0"/>
              <a:t> FF, O‘Connor J. </a:t>
            </a:r>
            <a:r>
              <a:rPr lang="en-GB" b="1" dirty="0"/>
              <a:t>1967</a:t>
            </a:r>
            <a:r>
              <a:rPr lang="en-GB" dirty="0"/>
              <a:t> Stator whirl with rotors in bearing clearance. J. Eng. Ind. 89, 381–389. (doi:10.1115/1.3610057)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57200" y="1205639"/>
            <a:ext cx="2556164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“Hula whirl” of stator at supercritical shaft speeds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See also </a:t>
            </a:r>
            <a:r>
              <a:rPr lang="en-GB" dirty="0" err="1"/>
              <a:t>Ehrich’s</a:t>
            </a:r>
            <a:r>
              <a:rPr lang="en-GB" dirty="0"/>
              <a:t> review paper </a:t>
            </a:r>
            <a:r>
              <a:rPr lang="en-GB" i="1" dirty="0"/>
              <a:t>F.  </a:t>
            </a:r>
            <a:r>
              <a:rPr lang="en-GB" i="1" dirty="0" err="1"/>
              <a:t>Ehrich</a:t>
            </a:r>
            <a:r>
              <a:rPr lang="en-GB" i="1" dirty="0"/>
              <a:t>, Observations of Nonlinear </a:t>
            </a:r>
            <a:r>
              <a:rPr lang="en-GB" i="1" dirty="0" err="1"/>
              <a:t>Phemonena</a:t>
            </a:r>
            <a:r>
              <a:rPr lang="en-GB" i="1" dirty="0"/>
              <a:t> in </a:t>
            </a:r>
            <a:r>
              <a:rPr lang="en-GB" i="1" dirty="0" err="1"/>
              <a:t>Rotordynamics</a:t>
            </a:r>
            <a:r>
              <a:rPr lang="en-GB" i="1" dirty="0"/>
              <a:t>, Journal of System Design and Dynamics, Vol 1, No 3, 2008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  <p:cxnSp>
        <p:nvCxnSpPr>
          <p:cNvPr id="24" name="Straight Arrow Connector 23"/>
          <p:cNvCxnSpPr/>
          <p:nvPr/>
        </p:nvCxnSpPr>
        <p:spPr>
          <a:xfrm>
            <a:off x="3103202" y="1667304"/>
            <a:ext cx="4620707" cy="300041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3103202" y="1667304"/>
            <a:ext cx="1794380" cy="461665"/>
          </a:xfrm>
          <a:prstGeom prst="straightConnector1">
            <a:avLst/>
          </a:prstGeom>
          <a:ln>
            <a:tailEnd type="arrow"/>
          </a:ln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2174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1980s: Asynchronous effects</a:t>
            </a: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00098" y="1013402"/>
            <a:ext cx="3511550" cy="3892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4"/>
          <p:cNvSpPr/>
          <p:nvPr/>
        </p:nvSpPr>
        <p:spPr>
          <a:xfrm>
            <a:off x="983673" y="3661932"/>
            <a:ext cx="4572000" cy="116955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GB" sz="1400" dirty="0"/>
              <a:t>Neilson R, Barr A. 1988 Dynamics of a rigid rotor mounted on discontinuously non-linear</a:t>
            </a:r>
          </a:p>
          <a:p>
            <a:r>
              <a:rPr lang="en-GB" sz="1400" dirty="0"/>
              <a:t>elastic supports. </a:t>
            </a:r>
            <a:r>
              <a:rPr lang="en-GB" sz="1400" i="1" dirty="0"/>
              <a:t>Proc. Inst. Mech. Eng. C J. Mech. Eng. Sci. </a:t>
            </a:r>
            <a:r>
              <a:rPr lang="en-GB" sz="1400" b="1" dirty="0"/>
              <a:t>202</a:t>
            </a:r>
            <a:r>
              <a:rPr lang="en-GB" sz="1400" dirty="0"/>
              <a:t>, 369–376. (doi:10.1243/PIME_</a:t>
            </a:r>
          </a:p>
          <a:p>
            <a:r>
              <a:rPr lang="en-GB" sz="1400" dirty="0"/>
              <a:t>PROC_1988_202_135_02)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99655" y="1461611"/>
            <a:ext cx="415773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Neilson and Barr report ‘Sideband’ frequencies in simulated &amp; experimental response of simulated aero engine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Nonlinear stiffness in bearings</a:t>
            </a:r>
          </a:p>
        </p:txBody>
      </p:sp>
      <p:sp>
        <p:nvSpPr>
          <p:cNvPr id="7" name="Oval 6"/>
          <p:cNvSpPr/>
          <p:nvPr/>
        </p:nvSpPr>
        <p:spPr>
          <a:xfrm>
            <a:off x="7917873" y="2328730"/>
            <a:ext cx="993775" cy="1024070"/>
          </a:xfrm>
          <a:prstGeom prst="ellipse">
            <a:avLst/>
          </a:prstGeom>
          <a:noFill/>
          <a:ln w="12700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30154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2000s: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136085"/>
            <a:ext cx="8360645" cy="1251839"/>
          </a:xfrm>
        </p:spPr>
        <p:txBody>
          <a:bodyPr>
            <a:normAutofit fontScale="85000" lnSpcReduction="10000"/>
          </a:bodyPr>
          <a:lstStyle/>
          <a:p>
            <a:r>
              <a:rPr lang="en-GB" sz="2000" dirty="0"/>
              <a:t>Many more bifurcation and experimental studies (e.g. Karpenko, </a:t>
            </a:r>
            <a:r>
              <a:rPr lang="en-GB" sz="2000" dirty="0" err="1"/>
              <a:t>Wiercigroch</a:t>
            </a:r>
            <a:r>
              <a:rPr lang="en-GB" sz="2000" dirty="0"/>
              <a:t> et. al.) </a:t>
            </a:r>
          </a:p>
          <a:p>
            <a:r>
              <a:rPr lang="en-GB" sz="2000" dirty="0"/>
              <a:t>Cole and Keogh produce analytical work using impact maps instead of smooth functions</a:t>
            </a:r>
          </a:p>
          <a:p>
            <a:r>
              <a:rPr lang="en-GB" sz="2000" dirty="0"/>
              <a:t>They also distinguish </a:t>
            </a:r>
            <a:r>
              <a:rPr lang="en-GB" sz="2000" b="1" i="1" dirty="0"/>
              <a:t>synchronous</a:t>
            </a:r>
            <a:r>
              <a:rPr lang="en-GB" sz="2000" dirty="0"/>
              <a:t> vs. </a:t>
            </a:r>
            <a:r>
              <a:rPr lang="en-GB" sz="2000" b="1" i="1" dirty="0"/>
              <a:t>asynchronous</a:t>
            </a:r>
            <a:r>
              <a:rPr lang="en-GB" sz="2000" dirty="0"/>
              <a:t> orbits and exploit the rotating coordinate frame:</a:t>
            </a: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4627" y="2055737"/>
            <a:ext cx="2666939" cy="22820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2341331" y="4337757"/>
            <a:ext cx="4443866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400" i="1" dirty="0"/>
              <a:t>Cole M, Keogh P. 2003 Asynchronous periodic contact modes for rotor vibration within an annular clearance. Proc. Inst. Mech. Eng. C J. Mech. Eng. Sci. 217, 1101–1115.</a:t>
            </a:r>
          </a:p>
        </p:txBody>
      </p:sp>
    </p:spTree>
    <p:extLst>
      <p:ext uri="{BB962C8B-B14F-4D97-AF65-F5344CB8AC3E}">
        <p14:creationId xmlns:p14="http://schemas.microsoft.com/office/powerpoint/2010/main" val="10517223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213379" y="1330848"/>
            <a:ext cx="3930621" cy="30606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457200" y="274638"/>
            <a:ext cx="8229600" cy="88437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b="1" kern="1200">
                <a:solidFill>
                  <a:srgbClr val="000090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dirty="0"/>
              <a:t>A simple rotor stator contact system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55427" y="1189558"/>
            <a:ext cx="522706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An over hung rotor; a rigid shaft with rotational spring bearing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Snubber ring or rigid contact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Two underlying linear whirl modes: One backward, one forward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The simplest form of the systems we are considering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dirty="0"/>
              <a:t>See: </a:t>
            </a:r>
            <a:r>
              <a:rPr lang="en-GB" i="1" dirty="0" err="1"/>
              <a:t>Zilli</a:t>
            </a:r>
            <a:r>
              <a:rPr lang="en-GB" i="1" dirty="0"/>
              <a:t> et. al., Non-linear dynamics of a simplified model of an overhung rotor subjected to intermittent annular rubs, Proceedings of ASME Turbo Expo 2014: Turbine Technical Conference and Exposition, Dusseldorf,  2014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946003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Internal resonance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200151"/>
            <a:ext cx="3736227" cy="3394472"/>
          </a:xfrm>
        </p:spPr>
        <p:txBody>
          <a:bodyPr>
            <a:normAutofit fontScale="70000" lnSpcReduction="20000"/>
          </a:bodyPr>
          <a:lstStyle/>
          <a:p>
            <a:r>
              <a:rPr lang="en-GB" dirty="0"/>
              <a:t>Nonlinearity ‘couples’ two underlying modes of a structure</a:t>
            </a:r>
          </a:p>
          <a:p>
            <a:r>
              <a:rPr lang="en-GB" dirty="0"/>
              <a:t>Known to cause very rich dynamics in nonrotating systems</a:t>
            </a:r>
          </a:p>
          <a:p>
            <a:r>
              <a:rPr lang="en-GB" dirty="0"/>
              <a:t>Generally a ‘coincidental’ feature in static systems</a:t>
            </a:r>
          </a:p>
          <a:p>
            <a:r>
              <a:rPr lang="en-GB" dirty="0"/>
              <a:t>But potentially ubiquitous in rotating systems – why??</a:t>
            </a:r>
          </a:p>
          <a:p>
            <a:endParaRPr lang="en-GB" dirty="0"/>
          </a:p>
          <a:p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09926" y="1063229"/>
            <a:ext cx="3894536" cy="285640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4709925" y="3992804"/>
            <a:ext cx="4106064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400" i="1" dirty="0"/>
              <a:t>A. D. Shaw, T. L. Hill, S. A. Neild, M. I. Friswell, Periodic responses of a structure with a 3:1 internal resonance, MSSP, 2016</a:t>
            </a:r>
          </a:p>
        </p:txBody>
      </p:sp>
    </p:spTree>
    <p:extLst>
      <p:ext uri="{BB962C8B-B14F-4D97-AF65-F5344CB8AC3E}">
        <p14:creationId xmlns:p14="http://schemas.microsoft.com/office/powerpoint/2010/main" val="421842753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“Traditional” Campbell diagram</a:t>
            </a: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325688" y="1165618"/>
            <a:ext cx="6400937" cy="3260777"/>
          </a:xfrm>
          <a:prstGeom prst="rect">
            <a:avLst/>
          </a:prstGeom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9807911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1262</Words>
  <Application>Microsoft Office PowerPoint</Application>
  <PresentationFormat>Ekran Gösterisi (16:9)</PresentationFormat>
  <Paragraphs>137</Paragraphs>
  <Slides>27</Slides>
  <Notes>0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3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27</vt:i4>
      </vt:variant>
    </vt:vector>
  </HeadingPairs>
  <TitlesOfParts>
    <vt:vector size="31" baseType="lpstr">
      <vt:lpstr>Arial</vt:lpstr>
      <vt:lpstr>Calibri</vt:lpstr>
      <vt:lpstr>Cambria Math</vt:lpstr>
      <vt:lpstr>Office Theme</vt:lpstr>
      <vt:lpstr>Two mode backbone curves for analysis of a rotor-stator contact system</vt:lpstr>
      <vt:lpstr>Overview</vt:lpstr>
      <vt:lpstr>Rotor-stator contact background</vt:lpstr>
      <vt:lpstr>History of rotor-stator contact phenomena: 1960s</vt:lpstr>
      <vt:lpstr>1980s: Asynchronous effects</vt:lpstr>
      <vt:lpstr>2000s:</vt:lpstr>
      <vt:lpstr>PowerPoint Sunusu</vt:lpstr>
      <vt:lpstr>Internal resonance</vt:lpstr>
      <vt:lpstr>“Traditional” Campbell diagram</vt:lpstr>
      <vt:lpstr>Signed Campbell diagram</vt:lpstr>
      <vt:lpstr>Rotating system Campbell diagram</vt:lpstr>
      <vt:lpstr>Rotating system + harmonics</vt:lpstr>
      <vt:lpstr>Simulation/Bifurcation Methodology</vt:lpstr>
      <vt:lpstr>Results for soft stator</vt:lpstr>
      <vt:lpstr>PowerPoint Sunusu</vt:lpstr>
      <vt:lpstr>Orbit &amp; FFT Ω=6.1</vt:lpstr>
      <vt:lpstr>Increasing stator stiffness</vt:lpstr>
      <vt:lpstr>(some) Orbits for stiffer stator..</vt:lpstr>
      <vt:lpstr>Motivation for backbone curve analysis</vt:lpstr>
      <vt:lpstr>Underlying conservative system</vt:lpstr>
      <vt:lpstr>Harmonic balance solution</vt:lpstr>
      <vt:lpstr>Solution process</vt:lpstr>
      <vt:lpstr>Backbone at Ω=3.0</vt:lpstr>
      <vt:lpstr>Backbone at Ω=3.8</vt:lpstr>
      <vt:lpstr>Pitchfork bifurcation</vt:lpstr>
      <vt:lpstr>Conclusions and ongoing work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cp:lastModifiedBy/>
  <cp:revision>1</cp:revision>
  <dcterms:created xsi:type="dcterms:W3CDTF">2016-01-05T19:54:13Z</dcterms:created>
  <dcterms:modified xsi:type="dcterms:W3CDTF">2021-03-30T20:14:20Z</dcterms:modified>
</cp:coreProperties>
</file>

<file path=docProps/thumbnail.jpeg>
</file>